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58" r:id="rId4"/>
    <p:sldId id="285" r:id="rId5"/>
    <p:sldId id="274" r:id="rId6"/>
    <p:sldId id="278" r:id="rId7"/>
    <p:sldId id="280" r:id="rId8"/>
    <p:sldId id="273" r:id="rId9"/>
    <p:sldId id="275" r:id="rId10"/>
    <p:sldId id="276" r:id="rId11"/>
    <p:sldId id="263" r:id="rId12"/>
    <p:sldId id="282" r:id="rId13"/>
    <p:sldId id="264" r:id="rId14"/>
    <p:sldId id="286" r:id="rId15"/>
    <p:sldId id="288" r:id="rId16"/>
    <p:sldId id="289" r:id="rId17"/>
    <p:sldId id="277" r:id="rId18"/>
    <p:sldId id="287" r:id="rId19"/>
    <p:sldId id="265" r:id="rId20"/>
    <p:sldId id="290" r:id="rId21"/>
    <p:sldId id="291" r:id="rId22"/>
    <p:sldId id="284" r:id="rId23"/>
    <p:sldId id="268" r:id="rId24"/>
    <p:sldId id="294" r:id="rId25"/>
    <p:sldId id="293" r:id="rId26"/>
    <p:sldId id="292" r:id="rId27"/>
    <p:sldId id="283" r:id="rId28"/>
    <p:sldId id="296" r:id="rId29"/>
    <p:sldId id="295" r:id="rId30"/>
    <p:sldId id="272" r:id="rId31"/>
    <p:sldId id="299" r:id="rId32"/>
    <p:sldId id="298" r:id="rId33"/>
    <p:sldId id="297" r:id="rId34"/>
    <p:sldId id="266" r:id="rId35"/>
    <p:sldId id="300" r:id="rId36"/>
    <p:sldId id="267" r:id="rId37"/>
    <p:sldId id="301" r:id="rId38"/>
    <p:sldId id="271" r:id="rId39"/>
    <p:sldId id="303" r:id="rId40"/>
    <p:sldId id="302" r:id="rId41"/>
    <p:sldId id="269" r:id="rId42"/>
    <p:sldId id="259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5AC7D4"/>
    <a:srgbClr val="3B5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1588" autoAdjust="0"/>
  </p:normalViewPr>
  <p:slideViewPr>
    <p:cSldViewPr snapToGrid="0" snapToObjects="1">
      <p:cViewPr varScale="1">
        <p:scale>
          <a:sx n="50" d="100"/>
          <a:sy n="50" d="100"/>
        </p:scale>
        <p:origin x="61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NLL(</a:t>
            </a:r>
            <a:r>
              <a:rPr lang="zh-CN" altLang="en-US" dirty="0"/>
              <a:t>↓</a:t>
            </a:r>
            <a:r>
              <a:rPr lang="en-US" dirty="0"/>
              <a:t>)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LSTM w/ sep-B/F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77-452C-A175-7F23A831F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LSTM w/asyn-B/F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8.3000000000000007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77-452C-A175-7F23A831F9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GBS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7.42</c:v>
                </c:pt>
                <c:pt idx="1">
                  <c:v>8.7200000000000006</c:v>
                </c:pt>
                <c:pt idx="2">
                  <c:v>8.59</c:v>
                </c:pt>
                <c:pt idx="3">
                  <c:v>9.6300000000000008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77-452C-A175-7F23A831F9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CGMH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7.04</c:v>
                </c:pt>
                <c:pt idx="1">
                  <c:v>7.57</c:v>
                </c:pt>
                <c:pt idx="2">
                  <c:v>8.56</c:v>
                </c:pt>
                <c:pt idx="3">
                  <c:v>7.92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77-452C-A175-7F23A831F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8667568"/>
        <c:axId val="226840672"/>
      </c:barChart>
      <c:catAx>
        <c:axId val="32866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t" anchorCtr="0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#keywords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t" anchorCtr="0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840672"/>
        <c:crosses val="autoZero"/>
        <c:auto val="1"/>
        <c:lblAlgn val="ctr"/>
        <c:lblOffset val="100"/>
        <c:noMultiLvlLbl val="0"/>
      </c:catAx>
      <c:valAx>
        <c:axId val="22684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866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Score</a:t>
            </a:r>
            <a:r>
              <a:rPr lang="en-US" altLang="zh-CN" baseline="0" dirty="0"/>
              <a:t>s of human evaluation (</a:t>
            </a:r>
            <a:r>
              <a:rPr lang="zh-CN" altLang="en-US" baseline="0" dirty="0"/>
              <a:t>↑</a:t>
            </a:r>
            <a:r>
              <a:rPr lang="en-US" altLang="zh-CN" baseline="0" dirty="0"/>
              <a:t>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LSTM w/ sep-B/F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10-4FE3-A2DD-03A5AA8266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LSTM w/ asyn-B/F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0.09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10-4FE3-A2DD-03A5AA8266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GBS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0.32</c:v>
                </c:pt>
                <c:pt idx="1">
                  <c:v>0.55000000000000004</c:v>
                </c:pt>
                <c:pt idx="2">
                  <c:v>0.49</c:v>
                </c:pt>
                <c:pt idx="3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10-4FE3-A2DD-03A5AA8266C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CGMH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0.45</c:v>
                </c:pt>
                <c:pt idx="1">
                  <c:v>0.61</c:v>
                </c:pt>
                <c:pt idx="2">
                  <c:v>0.56000000000000005</c:v>
                </c:pt>
                <c:pt idx="3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10-4FE3-A2DD-03A5AA826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8667568"/>
        <c:axId val="226840672"/>
      </c:barChart>
      <c:catAx>
        <c:axId val="32866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#keywords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840672"/>
        <c:crosses val="autoZero"/>
        <c:auto val="1"/>
        <c:lblAlgn val="ctr"/>
        <c:lblOffset val="100"/>
        <c:noMultiLvlLbl val="0"/>
      </c:catAx>
      <c:valAx>
        <c:axId val="22684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866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NLL(</a:t>
            </a:r>
            <a:r>
              <a:rPr lang="zh-CN" altLang="en-US" dirty="0"/>
              <a:t>↓</a:t>
            </a:r>
            <a:r>
              <a:rPr lang="en-US" dirty="0"/>
              <a:t>)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LSTM w/ sep-B/F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77-452C-A175-7F23A831F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LSTM w/asyn-B/F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8.3000000000000007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77-452C-A175-7F23A831F9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GBS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7.42</c:v>
                </c:pt>
                <c:pt idx="1">
                  <c:v>8.7200000000000006</c:v>
                </c:pt>
                <c:pt idx="2">
                  <c:v>8.59</c:v>
                </c:pt>
                <c:pt idx="3">
                  <c:v>9.6300000000000008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77-452C-A175-7F23A831F9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CGMH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7.04</c:v>
                </c:pt>
                <c:pt idx="1">
                  <c:v>7.57</c:v>
                </c:pt>
                <c:pt idx="2">
                  <c:v>8.56</c:v>
                </c:pt>
                <c:pt idx="3">
                  <c:v>7.92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77-452C-A175-7F23A831F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8667568"/>
        <c:axId val="226840672"/>
      </c:barChart>
      <c:catAx>
        <c:axId val="32866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t" anchorCtr="0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#keywords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t" anchorCtr="0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840672"/>
        <c:crosses val="autoZero"/>
        <c:auto val="1"/>
        <c:lblAlgn val="ctr"/>
        <c:lblOffset val="100"/>
        <c:noMultiLvlLbl val="0"/>
      </c:catAx>
      <c:valAx>
        <c:axId val="22684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866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Score</a:t>
            </a:r>
            <a:r>
              <a:rPr lang="en-US" altLang="zh-CN" baseline="0" dirty="0"/>
              <a:t>s of human evaluation (</a:t>
            </a:r>
            <a:r>
              <a:rPr lang="zh-CN" altLang="en-US" baseline="0" dirty="0"/>
              <a:t>↑</a:t>
            </a:r>
            <a:r>
              <a:rPr lang="en-US" altLang="zh-CN" baseline="0" dirty="0"/>
              <a:t>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LSTM w/ sep-B/F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10-4FE3-A2DD-03A5AA8266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LSTM w/ asyn-B/F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0.09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10-4FE3-A2DD-03A5AA8266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GBS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0.32</c:v>
                </c:pt>
                <c:pt idx="1">
                  <c:v>0.55000000000000004</c:v>
                </c:pt>
                <c:pt idx="2">
                  <c:v>0.49</c:v>
                </c:pt>
                <c:pt idx="3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10-4FE3-A2DD-03A5AA8266C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CGMH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0.45</c:v>
                </c:pt>
                <c:pt idx="1">
                  <c:v>0.61</c:v>
                </c:pt>
                <c:pt idx="2">
                  <c:v>0.56000000000000005</c:v>
                </c:pt>
                <c:pt idx="3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10-4FE3-A2DD-03A5AA826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8667568"/>
        <c:axId val="226840672"/>
      </c:barChart>
      <c:catAx>
        <c:axId val="32866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#keywords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840672"/>
        <c:crosses val="autoZero"/>
        <c:auto val="1"/>
        <c:lblAlgn val="ctr"/>
        <c:lblOffset val="100"/>
        <c:noMultiLvlLbl val="0"/>
      </c:catAx>
      <c:valAx>
        <c:axId val="22684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866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NLL(</a:t>
            </a:r>
            <a:r>
              <a:rPr lang="zh-CN" altLang="en-US" dirty="0"/>
              <a:t>↓</a:t>
            </a:r>
            <a:r>
              <a:rPr lang="en-US" dirty="0"/>
              <a:t>)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LSTM w/ sep-B/F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77-452C-A175-7F23A831F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LSTM w/asyn-B/F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8.3000000000000007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77-452C-A175-7F23A831F9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GBS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7.42</c:v>
                </c:pt>
                <c:pt idx="1">
                  <c:v>8.7200000000000006</c:v>
                </c:pt>
                <c:pt idx="2">
                  <c:v>8.59</c:v>
                </c:pt>
                <c:pt idx="3">
                  <c:v>9.6300000000000008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77-452C-A175-7F23A831F9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CGMH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7.04</c:v>
                </c:pt>
                <c:pt idx="1">
                  <c:v>7.57</c:v>
                </c:pt>
                <c:pt idx="2">
                  <c:v>8.56</c:v>
                </c:pt>
                <c:pt idx="3">
                  <c:v>7.92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77-452C-A175-7F23A831F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8667568"/>
        <c:axId val="226840672"/>
      </c:barChart>
      <c:catAx>
        <c:axId val="32866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t" anchorCtr="0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#keywords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t" anchorCtr="0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840672"/>
        <c:crosses val="autoZero"/>
        <c:auto val="1"/>
        <c:lblAlgn val="ctr"/>
        <c:lblOffset val="100"/>
        <c:noMultiLvlLbl val="0"/>
      </c:catAx>
      <c:valAx>
        <c:axId val="22684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866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BLEU-ref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 Sentence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EF-45D8-9BFB-EF2BB818A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VAE-SVG(100k)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EF-45D8-9BFB-EF2BB818A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VAE-SVG-eq(100k)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EF-45D8-9BFB-EF2BB818A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VAE-SVG(50k)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17.100000000000001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EF-45D8-9BFB-EF2BB818A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VAE-SVG-eq(50k)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17.399999999999999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EF-45D8-9BFB-EF2BB818A6D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Seq2seq(100k)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22.79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2EF-45D8-9BFB-EF2BB818A6D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Seq2seq(50k)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EF-45D8-9BFB-EF2BB818A6D3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Seq2seq(20k)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16.77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EF-45D8-9BFB-EF2BB818A6D3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sup/unsup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8-A2EF-45D8-9BFB-EF2BB818A6D3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VAE(unsupervised)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9.25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2EF-45D8-9BFB-EF2BB818A6D3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CGMH w/o matching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Sheet1!$L$2</c:f>
              <c:numCache>
                <c:formatCode>General</c:formatCode>
                <c:ptCount val="1"/>
                <c:pt idx="0">
                  <c:v>18.850000000000001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2EF-45D8-9BFB-EF2BB818A6D3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CGMH w/ KW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Sheet1!$M$2</c:f>
              <c:numCache>
                <c:formatCode>General</c:formatCode>
                <c:ptCount val="1"/>
                <c:pt idx="0">
                  <c:v>20.170000000000002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2EF-45D8-9BFB-EF2BB818A6D3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CGMH w/ KW+WVA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Sheet1!$N$2</c:f>
              <c:numCache>
                <c:formatCode>General</c:formatCode>
                <c:ptCount val="1"/>
                <c:pt idx="0">
                  <c:v>20.41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2EF-45D8-9BFB-EF2BB818A6D3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CGMH w/ KW+WVM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Sheet1!$O$2</c:f>
              <c:numCache>
                <c:formatCode>General</c:formatCode>
                <c:ptCount val="1"/>
                <c:pt idx="0">
                  <c:v>20.89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2EF-45D8-9BFB-EF2BB818A6D3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CGMH w/ KW+ST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Sheet1!$P$2</c:f>
              <c:numCache>
                <c:formatCode>General</c:formatCode>
                <c:ptCount val="1"/>
                <c:pt idx="0">
                  <c:v>20.7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2EF-45D8-9BFB-EF2BB818A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8667568"/>
        <c:axId val="226840672"/>
      </c:barChart>
      <c:catAx>
        <c:axId val="32866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840672"/>
        <c:crosses val="autoZero"/>
        <c:auto val="1"/>
        <c:lblAlgn val="ctr"/>
        <c:lblOffset val="100"/>
        <c:noMultiLvlLbl val="0"/>
      </c:catAx>
      <c:valAx>
        <c:axId val="22684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866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BLEU-ref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 Sentence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EF-45D8-9BFB-EF2BB818A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VAE-SVG(100k)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EF-45D8-9BFB-EF2BB818A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VAE-SVG-eq(100k)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EF-45D8-9BFB-EF2BB818A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VAE-SVG(50k)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17.100000000000001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EF-45D8-9BFB-EF2BB818A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VAE-SVG-eq(50k)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17.399999999999999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EF-45D8-9BFB-EF2BB818A6D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Seq2seq(100k)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22.79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2EF-45D8-9BFB-EF2BB818A6D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Seq2seq(50k)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EF-45D8-9BFB-EF2BB818A6D3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Seq2seq(20k)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16.77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EF-45D8-9BFB-EF2BB818A6D3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sup/unsup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8-A2EF-45D8-9BFB-EF2BB818A6D3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VAE(unsupervised)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9.25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2EF-45D8-9BFB-EF2BB818A6D3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CGMH w/o matching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Sheet1!$L$2</c:f>
              <c:numCache>
                <c:formatCode>General</c:formatCode>
                <c:ptCount val="1"/>
                <c:pt idx="0">
                  <c:v>18.850000000000001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2EF-45D8-9BFB-EF2BB818A6D3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CGMH w/ KW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Sheet1!$M$2</c:f>
              <c:numCache>
                <c:formatCode>General</c:formatCode>
                <c:ptCount val="1"/>
                <c:pt idx="0">
                  <c:v>20.170000000000002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2EF-45D8-9BFB-EF2BB818A6D3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CGMH w/ KW+WVA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Sheet1!$N$2</c:f>
              <c:numCache>
                <c:formatCode>General</c:formatCode>
                <c:ptCount val="1"/>
                <c:pt idx="0">
                  <c:v>20.41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2EF-45D8-9BFB-EF2BB818A6D3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CGMH w/ KW+WVM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Sheet1!$O$2</c:f>
              <c:numCache>
                <c:formatCode>General</c:formatCode>
                <c:ptCount val="1"/>
                <c:pt idx="0">
                  <c:v>20.89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2EF-45D8-9BFB-EF2BB818A6D3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CGMH w/ KW+ST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80000"/>
                    <a:lumOff val="2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80000"/>
                    <a:lumOff val="2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80000"/>
                    <a:lumOff val="2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</c:f>
              <c:strCache>
                <c:ptCount val="1"/>
                <c:pt idx="0">
                  <c:v>supervised                                            unsupervised</c:v>
                </c:pt>
              </c:strCache>
            </c:strRef>
          </c:cat>
          <c:val>
            <c:numRef>
              <c:f>Sheet1!$P$2</c:f>
              <c:numCache>
                <c:formatCode>General</c:formatCode>
                <c:ptCount val="1"/>
                <c:pt idx="0">
                  <c:v>20.7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2EF-45D8-9BFB-EF2BB818A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8667568"/>
        <c:axId val="226840672"/>
      </c:barChart>
      <c:catAx>
        <c:axId val="32866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6840672"/>
        <c:crosses val="autoZero"/>
        <c:auto val="1"/>
        <c:lblAlgn val="ctr"/>
        <c:lblOffset val="100"/>
        <c:noMultiLvlLbl val="0"/>
      </c:catAx>
      <c:valAx>
        <c:axId val="22684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866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Results of Sentence Correction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#parallel data (*100k)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AMU</c:v>
                </c:pt>
                <c:pt idx="1">
                  <c:v>CAMB-14</c:v>
                </c:pt>
                <c:pt idx="2">
                  <c:v>MLE</c:v>
                </c:pt>
                <c:pt idx="3">
                  <c:v>NRL</c:v>
                </c:pt>
                <c:pt idx="4">
                  <c:v>CGMH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1.55</c:v>
                </c:pt>
                <c:pt idx="2">
                  <c:v>7.2</c:v>
                </c:pt>
                <c:pt idx="3">
                  <c:v>7.2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26-47B5-AF88-624209CD4E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GLEU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AMU</c:v>
                </c:pt>
                <c:pt idx="1">
                  <c:v>CAMB-14</c:v>
                </c:pt>
                <c:pt idx="2">
                  <c:v>MLE</c:v>
                </c:pt>
                <c:pt idx="3">
                  <c:v>NRL</c:v>
                </c:pt>
                <c:pt idx="4">
                  <c:v>CGMH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44.85</c:v>
                </c:pt>
                <c:pt idx="1">
                  <c:v>46.04</c:v>
                </c:pt>
                <c:pt idx="2">
                  <c:v>52.75</c:v>
                </c:pt>
                <c:pt idx="3">
                  <c:v>53.98</c:v>
                </c:pt>
                <c:pt idx="4">
                  <c:v>45.5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26-47B5-AF88-624209CD4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0489312"/>
        <c:axId val="533703888"/>
      </c:barChart>
      <c:catAx>
        <c:axId val="55048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3703888"/>
        <c:crosses val="autoZero"/>
        <c:auto val="1"/>
        <c:lblAlgn val="ctr"/>
        <c:lblOffset val="100"/>
        <c:noMultiLvlLbl val="0"/>
      </c:catAx>
      <c:valAx>
        <c:axId val="53370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0489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Results of Sentence Correction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#parallel data (*100k)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AMU</c:v>
                </c:pt>
                <c:pt idx="1">
                  <c:v>CAMB-14</c:v>
                </c:pt>
                <c:pt idx="2">
                  <c:v>MLE</c:v>
                </c:pt>
                <c:pt idx="3">
                  <c:v>NRL</c:v>
                </c:pt>
                <c:pt idx="4">
                  <c:v>CGMH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</c:v>
                </c:pt>
                <c:pt idx="1">
                  <c:v>1.55</c:v>
                </c:pt>
                <c:pt idx="2">
                  <c:v>7.2</c:v>
                </c:pt>
                <c:pt idx="3">
                  <c:v>7.2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26-47B5-AF88-624209CD4E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GLEU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AMU</c:v>
                </c:pt>
                <c:pt idx="1">
                  <c:v>CAMB-14</c:v>
                </c:pt>
                <c:pt idx="2">
                  <c:v>MLE</c:v>
                </c:pt>
                <c:pt idx="3">
                  <c:v>NRL</c:v>
                </c:pt>
                <c:pt idx="4">
                  <c:v>CGMH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44.85</c:v>
                </c:pt>
                <c:pt idx="1">
                  <c:v>46.04</c:v>
                </c:pt>
                <c:pt idx="2">
                  <c:v>52.75</c:v>
                </c:pt>
                <c:pt idx="3">
                  <c:v>53.98</c:v>
                </c:pt>
                <c:pt idx="4">
                  <c:v>45.5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26-47B5-AF88-624209CD4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0489312"/>
        <c:axId val="533703888"/>
      </c:barChart>
      <c:catAx>
        <c:axId val="55048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3703888"/>
        <c:crosses val="autoZero"/>
        <c:auto val="1"/>
        <c:lblAlgn val="ctr"/>
        <c:lblOffset val="100"/>
        <c:noMultiLvlLbl val="0"/>
      </c:catAx>
      <c:valAx>
        <c:axId val="53370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0489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F0F4D-BC2B-404C-9007-D4E8145F3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405548-DB0A-954C-8C14-533F64857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ED5E81-8116-AC43-98D8-6839A29F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8305B7-F55C-FE40-81A4-7AEAC644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CA0F35-AFAF-8544-8966-F6129ED3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94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D7072-DFC1-0D4E-9C43-F215C84E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306D00-922E-C947-B5C9-5E04C0762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569895-E29E-F24D-B050-B6F37EFE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147CD-36A3-094B-AD2E-87BB9BC5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D4D436-7F74-A24A-8E80-B2B441CD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72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8A3401-3A03-8B44-AB0B-C3864EA3F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207433-D621-A144-8006-6D690EA15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3F8DA7-2F7F-5245-857C-9F3852D8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E4AF74-32B4-EE45-A8C7-DA6A6589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F9BC1-4B18-7341-8EEA-C14182BE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525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CA499-2DC2-9847-AFD4-7DEA26F69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6C936-72AB-6C44-8C34-D8CB86784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B9D99-9F11-414A-B5F7-621930CB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262DDB-2384-3446-A1C0-56D15A10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0F64CF-C065-D142-BE39-E55B23D9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76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459F6-32C8-404E-BFE1-E3C65745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773F45-CB00-C149-9A7D-60B048031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A2B16-152F-8444-A965-51046F68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EA2CDB-7B04-BE46-A48D-0AB36574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DC8621-B478-634B-BD3B-EFB7BD6E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45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8A335-4676-9544-87E7-4F24E650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E2C1F4-DCC1-5441-99B1-8977E61E1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A82567-DFA3-F743-BE72-3E9C25459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1C6BA6-1E43-C849-BA20-C27A7167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19B137-ACF9-9C46-8E32-6A1D91DB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35156A-ABF9-F742-9E69-77A787AE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718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85886-A154-A141-8112-6ED5B62D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43FC0-9946-4747-9B10-9978B29FB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EB06FA-AF22-FD46-B833-3CF6FD787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CE6A0FC-5BD8-E241-B960-F317D3023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754705-D3D1-D040-89FF-A9ECB949B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97742D-8A66-664A-860A-623F4968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C55E30-2C65-7844-BDB9-3AE12DC1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8D8C3D-22FE-B24B-9B2A-1FFE3E49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206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60539-C154-044B-927E-14DC2CA7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764CA3-E873-8749-9D8B-8B4AA0C2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F45DE-4C58-9D41-92B5-F44045AF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62A6E2-11DC-7D46-B4F0-C7750250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374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29256A-5164-0244-AA77-90578243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25C029-0DD5-4A49-A301-4C3771CB1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AB1171-8C69-5F48-A87F-EA16F108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561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B3F9D-611E-3C4E-829C-5D373B71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94AEC-A5AC-C342-8F4D-33FFF93A7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2A921B-7015-264B-8337-712EB1FDE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2AA711-833E-CC49-879A-6B1081965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8FE37E-DED2-ED43-9645-0F8D6FD2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A48F20-11CB-B94F-9236-A74D7635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71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B4310-E84E-2947-A0D0-E4BAE461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7FDB59-95B2-F243-8968-F2A21E549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D8130D-D833-3048-99F5-2FE31DBB0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A84973-7733-A344-ABDA-0D40BD9C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49BF78-629A-CA4B-B089-017E821A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85FB7F-2CE5-7345-94A8-C41FD875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283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200D72-1058-2D44-8B55-D6C73829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54BE82-496E-0F48-B5EB-C7A11AF90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25434-A7AF-B64C-AF0E-8F85BD19F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19C1B-6264-0247-8196-0CD40AF5D585}" type="datetimeFigureOut">
              <a:rPr kumimoji="1" lang="zh-CN" altLang="en-US" smtClean="0"/>
              <a:t>2018/11/14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C73B4D-9EF8-9143-95E3-633A5E29D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C8068-C3AF-4846-94F0-657BB4842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B4F29-EDEF-AC4B-92CB-A4C54AB25A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462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4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2.png"/><Relationship Id="rId7" Type="http://schemas.openxmlformats.org/officeDocument/2006/relationships/image" Target="../media/image8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4530" y="2301411"/>
            <a:ext cx="10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3B5AB0"/>
                </a:solidFill>
                <a:latin typeface="PingFang SC" charset="-122"/>
                <a:ea typeface="PingFang SC" charset="-122"/>
                <a:cs typeface="PingFang SC" charset="-122"/>
              </a:rPr>
              <a:t>CGMH:</a:t>
            </a:r>
            <a:r>
              <a:rPr lang="zh-CN" altLang="en-US" sz="3600" b="1" dirty="0">
                <a:solidFill>
                  <a:srgbClr val="3B5AB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3600" b="1" dirty="0">
                <a:solidFill>
                  <a:srgbClr val="3B5AB0"/>
                </a:solidFill>
                <a:latin typeface="PingFang SC" charset="-122"/>
                <a:ea typeface="PingFang SC" charset="-122"/>
                <a:cs typeface="PingFang SC" charset="-122"/>
              </a:rPr>
              <a:t>Constrained Sentence Generation by Metropolis-Hastings Sampling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4530" y="3643054"/>
            <a:ext cx="787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Ning Miao, Hao Zhou, Lili </a:t>
            </a:r>
            <a:r>
              <a:rPr lang="en-US" altLang="zh-CN" dirty="0" err="1"/>
              <a:t>Mou</a:t>
            </a:r>
            <a:r>
              <a:rPr lang="en-US" altLang="zh-CN" dirty="0"/>
              <a:t>, Rui Yan, Lei Li</a:t>
            </a:r>
          </a:p>
        </p:txBody>
      </p:sp>
    </p:spTree>
    <p:extLst>
      <p:ext uri="{BB962C8B-B14F-4D97-AF65-F5344CB8AC3E}">
        <p14:creationId xmlns:p14="http://schemas.microsoft.com/office/powerpoint/2010/main" val="188128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Motivation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108274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/>
              <a:t>Current models don’t perform well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VAE</a:t>
            </a:r>
            <a:r>
              <a:rPr lang="en-US" altLang="zh-CN" sz="2000" baseline="300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- We can </a:t>
            </a:r>
            <a:r>
              <a:rPr lang="en-US" altLang="zh-CN" sz="2000" dirty="0"/>
              <a:t>perform paraphrasing by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/>
              <a:t>Encode a sentence into a distributional representation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/>
              <a:t>Add some noise to the representation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/>
              <a:t>then decoding the disturbed representation.</a:t>
            </a:r>
          </a:p>
          <a:p>
            <a:pPr lvl="2"/>
            <a:endParaRPr lang="en-US" altLang="zh-CN" sz="800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Unfortunately, the generated sentences of this method is of low quality.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zh-CN" dirty="0"/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FF1B3D-26A5-4E73-AB4C-328CB0B66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02" y="3673700"/>
            <a:ext cx="7317918" cy="25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Motivation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1099291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/>
              <a:t>We need a practical method for sentence generation under both hard and soft constraints!  So we propose </a:t>
            </a:r>
            <a:r>
              <a:rPr lang="en-US" altLang="zh-CN" sz="2800" b="1" dirty="0"/>
              <a:t>Constrained Generation by Metropolis-Hastings sampling (CGMH).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2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Introduction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8" y="1137459"/>
            <a:ext cx="5121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The main idea of CGMH is performing Metropolis-Hastings </a:t>
            </a:r>
            <a:r>
              <a:rPr lang="en-US" altLang="zh-CN" sz="2400" b="1" dirty="0"/>
              <a:t>sampling directly in sentence space</a:t>
            </a:r>
            <a:r>
              <a:rPr lang="en-US" altLang="zh-CN" sz="2400" dirty="0"/>
              <a:t>. The figure on the right illustrates CGMH by an example of generating advertisement from keywords.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A8C9F83C-8A7D-42F8-9A72-8835068C0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1371" y="884704"/>
            <a:ext cx="6315844" cy="48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47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6889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Introduction - Metropolis-Hastings Sampling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1095358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PingFang SC" charset="-122"/>
                <a:cs typeface="PingFang SC" charset="-122"/>
              </a:rPr>
              <a:t>Metropolis-Hastings(MH) sampling is a 2-step </a:t>
            </a:r>
            <a:r>
              <a:rPr lang="en-US" altLang="zh-CN" sz="2400" b="1" dirty="0">
                <a:ea typeface="PingFang SC" charset="-122"/>
                <a:cs typeface="PingFang SC" charset="-122"/>
              </a:rPr>
              <a:t>Markov Chain Monte Carlo </a:t>
            </a:r>
            <a:r>
              <a:rPr lang="en-US" altLang="zh-CN" sz="2400" dirty="0">
                <a:ea typeface="PingFang SC" charset="-122"/>
                <a:cs typeface="PingFang SC" charset="-122"/>
              </a:rPr>
              <a:t>(MCMC) algorithm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5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35D7FFE-434E-47A8-A7A5-B3C34F1A67B6}"/>
              </a:ext>
            </a:extLst>
          </p:cNvPr>
          <p:cNvSpPr/>
          <p:nvPr/>
        </p:nvSpPr>
        <p:spPr>
          <a:xfrm>
            <a:off x="1513172" y="3467253"/>
            <a:ext cx="465607" cy="4656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EDF03D-C1F6-4ADB-8DC0-BF81D471CBF3}"/>
              </a:ext>
            </a:extLst>
          </p:cNvPr>
          <p:cNvSpPr/>
          <p:nvPr/>
        </p:nvSpPr>
        <p:spPr>
          <a:xfrm>
            <a:off x="3361711" y="4881502"/>
            <a:ext cx="465607" cy="4656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5754A50-518A-4AB5-81A3-13F447910418}"/>
              </a:ext>
            </a:extLst>
          </p:cNvPr>
          <p:cNvSpPr/>
          <p:nvPr/>
        </p:nvSpPr>
        <p:spPr>
          <a:xfrm>
            <a:off x="1513172" y="4881502"/>
            <a:ext cx="465607" cy="4656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60570D-93B7-42A5-BC1D-FAEE9D2F4D27}"/>
              </a:ext>
            </a:extLst>
          </p:cNvPr>
          <p:cNvSpPr/>
          <p:nvPr/>
        </p:nvSpPr>
        <p:spPr>
          <a:xfrm>
            <a:off x="3361712" y="3467253"/>
            <a:ext cx="465607" cy="4656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644F10-3200-429B-AB77-767102156C86}"/>
              </a:ext>
            </a:extLst>
          </p:cNvPr>
          <p:cNvSpPr txBox="1"/>
          <p:nvPr/>
        </p:nvSpPr>
        <p:spPr>
          <a:xfrm>
            <a:off x="1513172" y="3438446"/>
            <a:ext cx="4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589946-9AC4-4613-862A-C4070A616DCF}"/>
              </a:ext>
            </a:extLst>
          </p:cNvPr>
          <p:cNvSpPr txBox="1"/>
          <p:nvPr/>
        </p:nvSpPr>
        <p:spPr>
          <a:xfrm>
            <a:off x="3361712" y="3438446"/>
            <a:ext cx="4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9E3A05-C2C1-44BF-A96C-F3CB4AC773E7}"/>
              </a:ext>
            </a:extLst>
          </p:cNvPr>
          <p:cNvSpPr txBox="1"/>
          <p:nvPr/>
        </p:nvSpPr>
        <p:spPr>
          <a:xfrm>
            <a:off x="1513172" y="4852695"/>
            <a:ext cx="4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501069-4F2C-4233-8842-B638E1C39783}"/>
              </a:ext>
            </a:extLst>
          </p:cNvPr>
          <p:cNvSpPr txBox="1"/>
          <p:nvPr/>
        </p:nvSpPr>
        <p:spPr>
          <a:xfrm>
            <a:off x="3361712" y="4852695"/>
            <a:ext cx="4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D</a:t>
            </a:r>
            <a:endParaRPr lang="zh-CN" altLang="en-US" sz="28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7A2D44A-EB3A-46A3-A015-6A1E209482C3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flipH="1" flipV="1">
            <a:off x="1978779" y="3700056"/>
            <a:ext cx="13829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E9112F0-F384-4231-9B1C-46E1B477A0F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978779" y="5114305"/>
            <a:ext cx="138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6C9DC1A-6379-4DD9-A1D3-3D4D8E53C95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745976" y="3961666"/>
            <a:ext cx="0" cy="89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5F9BDEC-E364-4CF4-B985-EA9943292A0C}"/>
              </a:ext>
            </a:extLst>
          </p:cNvPr>
          <p:cNvCxnSpPr/>
          <p:nvPr/>
        </p:nvCxnSpPr>
        <p:spPr>
          <a:xfrm flipV="1">
            <a:off x="1910359" y="3872908"/>
            <a:ext cx="1521562" cy="107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3858355-18F5-4545-8F06-703025771E8C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V="1">
            <a:off x="3594516" y="3961666"/>
            <a:ext cx="0" cy="89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7309CF9-0856-455B-BCAA-0937CB38B0E0}"/>
                  </a:ext>
                </a:extLst>
              </p:cNvPr>
              <p:cNvSpPr txBox="1"/>
              <p:nvPr/>
            </p:nvSpPr>
            <p:spPr>
              <a:xfrm>
                <a:off x="1542043" y="3157944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7309CF9-0856-455B-BCAA-0937CB38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43" y="3157944"/>
                <a:ext cx="407863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E4606C5-9E7D-401C-BBE0-87669BCA1B26}"/>
                  </a:ext>
                </a:extLst>
              </p:cNvPr>
              <p:cNvSpPr txBox="1"/>
              <p:nvPr/>
            </p:nvSpPr>
            <p:spPr>
              <a:xfrm>
                <a:off x="3390582" y="3165784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E4606C5-9E7D-401C-BBE0-87669BCA1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82" y="3165784"/>
                <a:ext cx="407863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5425A1-A850-42C3-BA44-89DD9EE1C8C5}"/>
                  </a:ext>
                </a:extLst>
              </p:cNvPr>
              <p:cNvSpPr txBox="1"/>
              <p:nvPr/>
            </p:nvSpPr>
            <p:spPr>
              <a:xfrm>
                <a:off x="3392558" y="5384630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5425A1-A850-42C3-BA44-89DD9EE1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58" y="5384630"/>
                <a:ext cx="40786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2E576A8-9244-4599-AC41-F1F2BFCBF4FC}"/>
                  </a:ext>
                </a:extLst>
              </p:cNvPr>
              <p:cNvSpPr txBox="1"/>
              <p:nvPr/>
            </p:nvSpPr>
            <p:spPr>
              <a:xfrm>
                <a:off x="1555678" y="5375915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2E576A8-9244-4599-AC41-F1F2BFCBF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78" y="5375915"/>
                <a:ext cx="40786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D1BA073-4105-4182-8AE5-103EB5F7A5C2}"/>
                  </a:ext>
                </a:extLst>
              </p:cNvPr>
              <p:cNvSpPr txBox="1"/>
              <p:nvPr/>
            </p:nvSpPr>
            <p:spPr>
              <a:xfrm>
                <a:off x="1173731" y="4232285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D1BA073-4105-4182-8AE5-103EB5F7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31" y="4232285"/>
                <a:ext cx="407863" cy="261610"/>
              </a:xfrm>
              <a:prstGeom prst="rect">
                <a:avLst/>
              </a:prstGeom>
              <a:blipFill>
                <a:blip r:embed="rId8"/>
                <a:stretch>
                  <a:fillRect r="-46970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58509C-7FDB-49DC-898B-7348669A7EB1}"/>
                  </a:ext>
                </a:extLst>
              </p:cNvPr>
              <p:cNvSpPr txBox="1"/>
              <p:nvPr/>
            </p:nvSpPr>
            <p:spPr>
              <a:xfrm>
                <a:off x="2291253" y="3419554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58509C-7FDB-49DC-898B-7348669A7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253" y="3419554"/>
                <a:ext cx="407863" cy="261610"/>
              </a:xfrm>
              <a:prstGeom prst="rect">
                <a:avLst/>
              </a:prstGeom>
              <a:blipFill>
                <a:blip r:embed="rId9"/>
                <a:stretch>
                  <a:fillRect r="-46269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D0733FD-D973-4165-AFE0-8DA1BAEB4C80}"/>
                  </a:ext>
                </a:extLst>
              </p:cNvPr>
              <p:cNvSpPr txBox="1"/>
              <p:nvPr/>
            </p:nvSpPr>
            <p:spPr>
              <a:xfrm>
                <a:off x="3623387" y="4236069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D0733FD-D973-4165-AFE0-8DA1BAEB4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387" y="4236069"/>
                <a:ext cx="407863" cy="261610"/>
              </a:xfrm>
              <a:prstGeom prst="rect">
                <a:avLst/>
              </a:prstGeom>
              <a:blipFill>
                <a:blip r:embed="rId10"/>
                <a:stretch>
                  <a:fillRect r="-49254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961A60-76D6-43C4-85D4-9A36E4A62174}"/>
                  </a:ext>
                </a:extLst>
              </p:cNvPr>
              <p:cNvSpPr txBox="1"/>
              <p:nvPr/>
            </p:nvSpPr>
            <p:spPr>
              <a:xfrm>
                <a:off x="2291253" y="5114305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961A60-76D6-43C4-85D4-9A36E4A62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253" y="5114305"/>
                <a:ext cx="407863" cy="261610"/>
              </a:xfrm>
              <a:prstGeom prst="rect">
                <a:avLst/>
              </a:prstGeom>
              <a:blipFill>
                <a:blip r:embed="rId11"/>
                <a:stretch>
                  <a:fillRect r="-47761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5774FF-9E66-4451-859B-EE8277C38E84}"/>
                  </a:ext>
                </a:extLst>
              </p:cNvPr>
              <p:cNvSpPr txBox="1"/>
              <p:nvPr/>
            </p:nvSpPr>
            <p:spPr>
              <a:xfrm>
                <a:off x="2155890" y="4125532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5774FF-9E66-4451-859B-EE8277C38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90" y="4125532"/>
                <a:ext cx="407863" cy="261610"/>
              </a:xfrm>
              <a:prstGeom prst="rect">
                <a:avLst/>
              </a:prstGeom>
              <a:blipFill>
                <a:blip r:embed="rId12"/>
                <a:stretch>
                  <a:fillRect r="-46269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735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85719B-DFE4-449A-8BE5-BF44EE3C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805" y="3533580"/>
            <a:ext cx="4439098" cy="192063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2" name="矩形 1"/>
          <p:cNvSpPr/>
          <p:nvPr/>
        </p:nvSpPr>
        <p:spPr>
          <a:xfrm>
            <a:off x="426142" y="675794"/>
            <a:ext cx="6889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Introduction - Metropolis-Hastings Sampling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1095358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ea typeface="PingFang SC" charset="-122"/>
                <a:cs typeface="PingFang SC" charset="-122"/>
              </a:rPr>
              <a:t>Metropolis-Hastings(MH) sampling is a 2-step </a:t>
            </a:r>
            <a:r>
              <a:rPr lang="en-US" altLang="zh-CN" sz="2400" b="1" dirty="0">
                <a:ea typeface="PingFang SC" charset="-122"/>
                <a:cs typeface="PingFang SC" charset="-122"/>
              </a:rPr>
              <a:t>Markov Chain Monte-Carlo </a:t>
            </a:r>
            <a:r>
              <a:rPr lang="en-US" altLang="zh-CN" sz="2400" dirty="0">
                <a:ea typeface="PingFang SC" charset="-122"/>
                <a:cs typeface="PingFang SC" charset="-122"/>
              </a:rPr>
              <a:t>(MCMC) algorithm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5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MH first </a:t>
            </a:r>
            <a:r>
              <a:rPr lang="en-US" altLang="zh-CN" sz="2400" b="1" dirty="0"/>
              <a:t>proposes</a:t>
            </a:r>
            <a:r>
              <a:rPr lang="en-US" altLang="zh-CN" sz="2400" dirty="0"/>
              <a:t> a transition, and then </a:t>
            </a:r>
            <a:r>
              <a:rPr lang="en-US" altLang="zh-CN" sz="2400" b="1" dirty="0"/>
              <a:t>accepts or rejects </a:t>
            </a:r>
            <a:r>
              <a:rPr lang="en-US" altLang="zh-CN" sz="2400" dirty="0"/>
              <a:t>the transition. (Gibbs sampling is a special case of MH sampling which always accepts transitions.)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35D7FFE-434E-47A8-A7A5-B3C34F1A67B6}"/>
              </a:ext>
            </a:extLst>
          </p:cNvPr>
          <p:cNvSpPr/>
          <p:nvPr/>
        </p:nvSpPr>
        <p:spPr>
          <a:xfrm>
            <a:off x="1513172" y="3467253"/>
            <a:ext cx="465607" cy="4656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EDF03D-C1F6-4ADB-8DC0-BF81D471CBF3}"/>
              </a:ext>
            </a:extLst>
          </p:cNvPr>
          <p:cNvSpPr/>
          <p:nvPr/>
        </p:nvSpPr>
        <p:spPr>
          <a:xfrm>
            <a:off x="3361711" y="4881502"/>
            <a:ext cx="465607" cy="4656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5754A50-518A-4AB5-81A3-13F447910418}"/>
              </a:ext>
            </a:extLst>
          </p:cNvPr>
          <p:cNvSpPr/>
          <p:nvPr/>
        </p:nvSpPr>
        <p:spPr>
          <a:xfrm>
            <a:off x="1513172" y="4881502"/>
            <a:ext cx="465607" cy="4656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60570D-93B7-42A5-BC1D-FAEE9D2F4D27}"/>
              </a:ext>
            </a:extLst>
          </p:cNvPr>
          <p:cNvSpPr/>
          <p:nvPr/>
        </p:nvSpPr>
        <p:spPr>
          <a:xfrm>
            <a:off x="3361712" y="3467253"/>
            <a:ext cx="465607" cy="4656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644F10-3200-429B-AB77-767102156C86}"/>
              </a:ext>
            </a:extLst>
          </p:cNvPr>
          <p:cNvSpPr txBox="1"/>
          <p:nvPr/>
        </p:nvSpPr>
        <p:spPr>
          <a:xfrm>
            <a:off x="1513172" y="3438446"/>
            <a:ext cx="4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589946-9AC4-4613-862A-C4070A616DCF}"/>
              </a:ext>
            </a:extLst>
          </p:cNvPr>
          <p:cNvSpPr txBox="1"/>
          <p:nvPr/>
        </p:nvSpPr>
        <p:spPr>
          <a:xfrm>
            <a:off x="3361712" y="3438446"/>
            <a:ext cx="4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9E3A05-C2C1-44BF-A96C-F3CB4AC773E7}"/>
              </a:ext>
            </a:extLst>
          </p:cNvPr>
          <p:cNvSpPr txBox="1"/>
          <p:nvPr/>
        </p:nvSpPr>
        <p:spPr>
          <a:xfrm>
            <a:off x="1513172" y="4852695"/>
            <a:ext cx="4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501069-4F2C-4233-8842-B638E1C39783}"/>
              </a:ext>
            </a:extLst>
          </p:cNvPr>
          <p:cNvSpPr txBox="1"/>
          <p:nvPr/>
        </p:nvSpPr>
        <p:spPr>
          <a:xfrm>
            <a:off x="3361712" y="4852695"/>
            <a:ext cx="465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D</a:t>
            </a:r>
            <a:endParaRPr lang="zh-CN" altLang="en-US" sz="28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7A2D44A-EB3A-46A3-A015-6A1E209482C3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flipH="1" flipV="1">
            <a:off x="1978779" y="3700056"/>
            <a:ext cx="13829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E9112F0-F384-4231-9B1C-46E1B477A0F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978779" y="5114305"/>
            <a:ext cx="138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6C9DC1A-6379-4DD9-A1D3-3D4D8E53C95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745976" y="3961666"/>
            <a:ext cx="0" cy="89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5F9BDEC-E364-4CF4-B985-EA9943292A0C}"/>
              </a:ext>
            </a:extLst>
          </p:cNvPr>
          <p:cNvCxnSpPr/>
          <p:nvPr/>
        </p:nvCxnSpPr>
        <p:spPr>
          <a:xfrm flipV="1">
            <a:off x="1910359" y="3872908"/>
            <a:ext cx="1521562" cy="107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3858355-18F5-4545-8F06-703025771E8C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V="1">
            <a:off x="3594516" y="3961666"/>
            <a:ext cx="0" cy="89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7309CF9-0856-455B-BCAA-0937CB38B0E0}"/>
                  </a:ext>
                </a:extLst>
              </p:cNvPr>
              <p:cNvSpPr txBox="1"/>
              <p:nvPr/>
            </p:nvSpPr>
            <p:spPr>
              <a:xfrm>
                <a:off x="1542043" y="3157944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7309CF9-0856-455B-BCAA-0937CB38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43" y="3157944"/>
                <a:ext cx="407863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E4606C5-9E7D-401C-BBE0-87669BCA1B26}"/>
                  </a:ext>
                </a:extLst>
              </p:cNvPr>
              <p:cNvSpPr txBox="1"/>
              <p:nvPr/>
            </p:nvSpPr>
            <p:spPr>
              <a:xfrm>
                <a:off x="3390582" y="3165784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E4606C5-9E7D-401C-BBE0-87669BCA1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82" y="3165784"/>
                <a:ext cx="407863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5425A1-A850-42C3-BA44-89DD9EE1C8C5}"/>
                  </a:ext>
                </a:extLst>
              </p:cNvPr>
              <p:cNvSpPr txBox="1"/>
              <p:nvPr/>
            </p:nvSpPr>
            <p:spPr>
              <a:xfrm>
                <a:off x="3392558" y="5384630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25425A1-A850-42C3-BA44-89DD9EE1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558" y="5384630"/>
                <a:ext cx="40786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2E576A8-9244-4599-AC41-F1F2BFCBF4FC}"/>
                  </a:ext>
                </a:extLst>
              </p:cNvPr>
              <p:cNvSpPr txBox="1"/>
              <p:nvPr/>
            </p:nvSpPr>
            <p:spPr>
              <a:xfrm>
                <a:off x="1555678" y="5375915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2E576A8-9244-4599-AC41-F1F2BFCBF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78" y="5375915"/>
                <a:ext cx="40786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D1BA073-4105-4182-8AE5-103EB5F7A5C2}"/>
                  </a:ext>
                </a:extLst>
              </p:cNvPr>
              <p:cNvSpPr txBox="1"/>
              <p:nvPr/>
            </p:nvSpPr>
            <p:spPr>
              <a:xfrm>
                <a:off x="1173731" y="4232285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D1BA073-4105-4182-8AE5-103EB5F7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31" y="4232285"/>
                <a:ext cx="407863" cy="261610"/>
              </a:xfrm>
              <a:prstGeom prst="rect">
                <a:avLst/>
              </a:prstGeom>
              <a:blipFill>
                <a:blip r:embed="rId8"/>
                <a:stretch>
                  <a:fillRect r="-46970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58509C-7FDB-49DC-898B-7348669A7EB1}"/>
                  </a:ext>
                </a:extLst>
              </p:cNvPr>
              <p:cNvSpPr txBox="1"/>
              <p:nvPr/>
            </p:nvSpPr>
            <p:spPr>
              <a:xfrm>
                <a:off x="2291253" y="3419554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58509C-7FDB-49DC-898B-7348669A7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253" y="3419554"/>
                <a:ext cx="407863" cy="261610"/>
              </a:xfrm>
              <a:prstGeom prst="rect">
                <a:avLst/>
              </a:prstGeom>
              <a:blipFill>
                <a:blip r:embed="rId9"/>
                <a:stretch>
                  <a:fillRect r="-46269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D0733FD-D973-4165-AFE0-8DA1BAEB4C80}"/>
                  </a:ext>
                </a:extLst>
              </p:cNvPr>
              <p:cNvSpPr txBox="1"/>
              <p:nvPr/>
            </p:nvSpPr>
            <p:spPr>
              <a:xfrm>
                <a:off x="3623387" y="4236069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D0733FD-D973-4165-AFE0-8DA1BAEB4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387" y="4236069"/>
                <a:ext cx="407863" cy="261610"/>
              </a:xfrm>
              <a:prstGeom prst="rect">
                <a:avLst/>
              </a:prstGeom>
              <a:blipFill>
                <a:blip r:embed="rId10"/>
                <a:stretch>
                  <a:fillRect r="-49254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961A60-76D6-43C4-85D4-9A36E4A62174}"/>
                  </a:ext>
                </a:extLst>
              </p:cNvPr>
              <p:cNvSpPr txBox="1"/>
              <p:nvPr/>
            </p:nvSpPr>
            <p:spPr>
              <a:xfrm>
                <a:off x="2291253" y="5114305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961A60-76D6-43C4-85D4-9A36E4A62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253" y="5114305"/>
                <a:ext cx="407863" cy="261610"/>
              </a:xfrm>
              <a:prstGeom prst="rect">
                <a:avLst/>
              </a:prstGeom>
              <a:blipFill>
                <a:blip r:embed="rId11"/>
                <a:stretch>
                  <a:fillRect r="-47761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5774FF-9E66-4451-859B-EE8277C38E84}"/>
                  </a:ext>
                </a:extLst>
              </p:cNvPr>
              <p:cNvSpPr txBox="1"/>
              <p:nvPr/>
            </p:nvSpPr>
            <p:spPr>
              <a:xfrm>
                <a:off x="2155890" y="4125532"/>
                <a:ext cx="4078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5774FF-9E66-4451-859B-EE8277C38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90" y="4125532"/>
                <a:ext cx="407863" cy="261610"/>
              </a:xfrm>
              <a:prstGeom prst="rect">
                <a:avLst/>
              </a:prstGeom>
              <a:blipFill>
                <a:blip r:embed="rId12"/>
                <a:stretch>
                  <a:fillRect r="-46269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41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600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Method – Stationary Distribution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540327" y="1137459"/>
                <a:ext cx="10249593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defTabSz="45720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We set the stationary distribution as:</a:t>
                </a:r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defTabSz="457200"/>
                <a:endParaRPr lang="en-US" altLang="zh-CN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 defTabSz="457200"/>
                <a:endParaRPr lang="en-US" altLang="zh-CN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1137459"/>
                <a:ext cx="10249593" cy="1261884"/>
              </a:xfrm>
              <a:prstGeom prst="rect">
                <a:avLst/>
              </a:prstGeom>
              <a:blipFill>
                <a:blip r:embed="rId4"/>
                <a:stretch>
                  <a:fillRect l="-1071" t="-4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706AFCA6-2B9B-4915-9661-0C4B92EC24D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706AFCA6-2B9B-4915-9661-0C4B92EC24D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088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600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Method – Stationary Distribution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540327" y="1137459"/>
                <a:ext cx="1024959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defTabSz="45720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We set the stationary distribution as:</a:t>
                </a:r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defTabSz="457200"/>
                <a:endParaRPr lang="en-US" altLang="zh-CN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endParaRPr lang="en-US" altLang="zh-CN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is the probability of sentence in a general-purpose language model.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1137459"/>
                <a:ext cx="10249593" cy="2123658"/>
              </a:xfrm>
              <a:prstGeom prst="rect">
                <a:avLst/>
              </a:prstGeom>
              <a:blipFill>
                <a:blip r:embed="rId4"/>
                <a:stretch>
                  <a:fillRect l="-1071" t="-2874" b="-7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706AFCA6-2B9B-4915-9661-0C4B92EC24D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706AFCA6-2B9B-4915-9661-0C4B92EC24D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394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600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Method – Stationary Distribution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540327" y="1137459"/>
                <a:ext cx="10249593" cy="3016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defTabSz="45720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We set the stationary distribution as:</a:t>
                </a:r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defTabSz="457200"/>
                <a:endParaRPr lang="en-US" altLang="zh-CN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endParaRPr lang="en-US" altLang="zh-CN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is the probability of sentence in a general-purpose language model.</a:t>
                </a: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=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 is the indicator function showing whether constraints are satisfied.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1137459"/>
                <a:ext cx="10249593" cy="3016531"/>
              </a:xfrm>
              <a:prstGeom prst="rect">
                <a:avLst/>
              </a:prstGeom>
              <a:blipFill>
                <a:blip r:embed="rId4"/>
                <a:stretch>
                  <a:fillRect l="-1071" t="-2024" b="-5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706AFCA6-2B9B-4915-9661-0C4B92EC24D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706AFCA6-2B9B-4915-9661-0C4B92EC24D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58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600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Method – Stationary Distribution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540327" y="1137459"/>
                <a:ext cx="10249593" cy="45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defTabSz="45720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We set the stationary distribution as:</a:t>
                </a:r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defTabSz="457200"/>
                <a:endParaRPr lang="en-US" altLang="zh-CN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endParaRPr lang="en-US" altLang="zh-CN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0: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is the probability of sentence in a general-purpose language model.</a:t>
                </a: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=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 is the indicator function showing whether constraints are satisfied.</a:t>
                </a: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For different tasks, we use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800" b="0" dirty="0">
                    <a:solidFill>
                      <a:prstClr val="black"/>
                    </a:solidFill>
                    <a:latin typeface="Calibri" panose="020F0502020204030204"/>
                  </a:rPr>
                  <a:t>:</a:t>
                </a:r>
              </a:p>
              <a:p>
                <a:pPr lvl="1" defTabSz="457200"/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</a:rPr>
                  <a:t>        - 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Keywords2Sentence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  <a:ea typeface="PingFang SC" charset="-122"/>
                    <a:cs typeface="PingFang SC" charset="-12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𝑐𝑜𝑛𝑡𝑎𝑖𝑛𝑠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𝑘𝑒𝑦𝑤𝑜𝑟𝑑𝑠</m:t>
                        </m:r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</a:endParaRPr>
              </a:p>
              <a:p>
                <a:pPr lvl="1" defTabSz="457200"/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</a:rPr>
                  <a:t>        - 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Paraphrase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  <a:ea typeface="PingFang SC" charset="-122"/>
                    <a:cs typeface="PingFang SC" charset="-12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 /</m:t>
                    </m:r>
                  </m:oMath>
                </a14:m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𝐾𝑊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</a:rPr>
                  <a:t> /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𝐾𝑊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𝑆𝐼𝑀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</a:endParaRPr>
              </a:p>
              <a:p>
                <a:pPr lvl="1" defTabSz="457200"/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</a:rPr>
                  <a:t>        - 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PingFang SC" charset="-122"/>
                    <a:ea typeface="PingFang SC" charset="-122"/>
                    <a:cs typeface="PingFang SC" charset="-122"/>
                  </a:rPr>
                  <a:t>Correction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  <a:ea typeface="PingFang SC" charset="-122"/>
                    <a:cs typeface="PingFang SC" charset="-12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altLang="zh-CN" sz="2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2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𝑊𝑀𝐴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1137459"/>
                <a:ext cx="10249593" cy="4516429"/>
              </a:xfrm>
              <a:prstGeom prst="rect">
                <a:avLst/>
              </a:prstGeom>
              <a:blipFill>
                <a:blip r:embed="rId4"/>
                <a:stretch>
                  <a:fillRect l="-1071" t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706AFCA6-2B9B-4915-9661-0C4B92EC24D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706AFCA6-2B9B-4915-9661-0C4B92EC24D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317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5207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Method – Proposal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540327" y="1137459"/>
                <a:ext cx="485097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defTabSz="45720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We use MH algorithm to sample from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From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, we propose a new sentence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 by 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Calibri" panose="020F0502020204030204"/>
                  </a:rPr>
                  <a:t>replacement / insertion / deletion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of a position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 defTabSz="457200"/>
                <a:endParaRPr lang="en-US" altLang="zh-CN" sz="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1137459"/>
                <a:ext cx="4850975" cy="3231654"/>
              </a:xfrm>
              <a:prstGeom prst="rect">
                <a:avLst/>
              </a:prstGeom>
              <a:blipFill>
                <a:blip r:embed="rId4"/>
                <a:stretch>
                  <a:fillRect l="-2264" t="-1887" r="-4277" b="-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706AFCA6-2B9B-4915-9661-0C4B92EC2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883047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形 5">
            <a:extLst>
              <a:ext uri="{FF2B5EF4-FFF2-40B4-BE49-F238E27FC236}">
                <a16:creationId xmlns:a16="http://schemas.microsoft.com/office/drawing/2014/main" id="{B75DF09A-A367-43A2-8EE6-2D63A644C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5829" y="906626"/>
            <a:ext cx="6315844" cy="48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Content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110697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Motivation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Constrained generation is useful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Constrained generation is difficult for current methods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Introduction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Metropolis-Hastings sampling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Stationary distribution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Proposal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Accept/Reject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Experiment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PingFang SC" charset="-122"/>
                <a:cs typeface="PingFang SC" charset="-122"/>
              </a:rPr>
              <a:t>Keywords2Sentence generation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PingFang SC" charset="-122"/>
                <a:cs typeface="PingFang SC" charset="-122"/>
              </a:rPr>
              <a:t>Unsupervised paraphrase generation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PingFang SC" charset="-122"/>
                <a:cs typeface="PingFang SC" charset="-122"/>
              </a:rPr>
              <a:t>Sentence correction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5207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Method –Accept/Reject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193128" y="1224717"/>
                <a:ext cx="5706910" cy="1388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defTabSz="457200"/>
                <a:endParaRPr lang="en-US" altLang="zh-CN" sz="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Calculate the acceptance rate:</a:t>
                </a:r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1" defTabSz="457200"/>
                <a:r>
                  <a:rPr lang="en-US" altLang="zh-CN" sz="2000" dirty="0">
                    <a:solidFill>
                      <a:prstClr val="black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⁡(1, </m:t>
                    </m:r>
                    <m:f>
                      <m:f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 defTabSz="457200"/>
                <a:endParaRPr lang="en-US" altLang="zh-CN" sz="1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8" y="1224717"/>
                <a:ext cx="5706910" cy="1388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706AFCA6-2B9B-4915-9661-0C4B92EC24D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706AFCA6-2B9B-4915-9661-0C4B92EC24D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084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5207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Method –Accept/Reject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193128" y="1224717"/>
                <a:ext cx="5706910" cy="1758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defTabSz="457200"/>
                <a:endParaRPr lang="en-US" altLang="zh-CN" sz="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Calculate the acceptance rate:</a:t>
                </a:r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1" defTabSz="457200"/>
                <a:r>
                  <a:rPr lang="en-US" altLang="zh-CN" sz="2000" dirty="0">
                    <a:solidFill>
                      <a:prstClr val="black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⁡(1, </m:t>
                    </m:r>
                    <m:f>
                      <m:f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 defTabSz="457200"/>
                <a:endParaRPr lang="en-US" altLang="zh-CN" sz="1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</a:rPr>
                  <a:t>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</a:rPr>
                  <a:t> with probability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8" y="1224717"/>
                <a:ext cx="5706910" cy="1758045"/>
              </a:xfrm>
              <a:prstGeom prst="rect">
                <a:avLst/>
              </a:prstGeom>
              <a:blipFill>
                <a:blip r:embed="rId4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706AFCA6-2B9B-4915-9661-0C4B92EC24D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706AFCA6-2B9B-4915-9661-0C4B92EC24D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781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5207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Method –Accept/Reject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193128" y="1224717"/>
                <a:ext cx="5706910" cy="1758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defTabSz="457200"/>
                <a:endParaRPr lang="en-US" altLang="zh-CN" sz="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prstClr val="black"/>
                    </a:solidFill>
                    <a:latin typeface="Calibri" panose="020F0502020204030204"/>
                  </a:rPr>
                  <a:t>Calculate the acceptance rate:</a:t>
                </a:r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1" defTabSz="457200"/>
                <a:r>
                  <a:rPr lang="en-US" altLang="zh-CN" sz="2000" dirty="0">
                    <a:solidFill>
                      <a:prstClr val="black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⁡(1, </m:t>
                    </m:r>
                    <m:f>
                      <m:f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1" defTabSz="457200"/>
                <a:endParaRPr lang="en-US" altLang="zh-CN" sz="1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742950" lvl="1" indent="-285750" defTabSz="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</a:rPr>
                  <a:t>Accept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</a:rPr>
                  <a:t> with probability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8" y="1224717"/>
                <a:ext cx="5706910" cy="1758045"/>
              </a:xfrm>
              <a:prstGeom prst="rect">
                <a:avLst/>
              </a:prstGeom>
              <a:blipFill>
                <a:blip r:embed="rId4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706AFCA6-2B9B-4915-9661-0C4B92EC24D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DF" r:id="rId5" imgW="0" imgH="0" progId="FoxitReader.Document">
                  <p:embed/>
                </p:oleObj>
              </mc:Choice>
              <mc:Fallback>
                <p:oleObj name="PDF" r:id="rId5" imgW="0" imgH="0" progId="FoxitReader.Document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706AFCA6-2B9B-4915-9661-0C4B92EC24D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图形 63">
            <a:extLst>
              <a:ext uri="{FF2B5EF4-FFF2-40B4-BE49-F238E27FC236}">
                <a16:creationId xmlns:a16="http://schemas.microsoft.com/office/drawing/2014/main" id="{5BC94850-13E1-4935-A97B-707786A88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2852" y="1421083"/>
            <a:ext cx="5001869" cy="36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22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6" y="1137459"/>
            <a:ext cx="1081084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/>
            <a:r>
              <a:rPr lang="en-US" altLang="zh-CN" sz="2400" dirty="0"/>
              <a:t>We test CGMH on three different tasks.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417A0F-85B9-4132-ACB6-BC18B957B376}"/>
              </a:ext>
            </a:extLst>
          </p:cNvPr>
          <p:cNvSpPr txBox="1"/>
          <p:nvPr/>
        </p:nvSpPr>
        <p:spPr>
          <a:xfrm>
            <a:off x="5869858" y="39722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09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6" y="1137459"/>
            <a:ext cx="1081084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/>
            <a:r>
              <a:rPr lang="en-US" altLang="zh-CN" sz="2400" dirty="0"/>
              <a:t>We test CGMH on three different tasks.</a:t>
            </a: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Keywords2Sentence Generation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Aim: To generate fluent sentences containing the given set of words.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Dataset: A subset of One-Billion-Word Corpus (5M)</a:t>
            </a: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417A0F-85B9-4132-ACB6-BC18B957B376}"/>
              </a:ext>
            </a:extLst>
          </p:cNvPr>
          <p:cNvSpPr txBox="1"/>
          <p:nvPr/>
        </p:nvSpPr>
        <p:spPr>
          <a:xfrm>
            <a:off x="5869858" y="39722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5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6" y="1137459"/>
            <a:ext cx="1081084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/>
            <a:r>
              <a:rPr lang="en-US" altLang="zh-CN" sz="2400" dirty="0"/>
              <a:t>We test CGMH on three different tasks.</a:t>
            </a: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Keywords2Sentence Generation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Aim: To generate fluent sentences containing the given set of words.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Dataset: A subset of One-Billion-Word Corpus (5M)</a:t>
            </a: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Unsupervised Paraphrase Generation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Aim: To generate sentences with similar meaning of the given one.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Dataset: Quora(140k pairs of paraphrase sentences)</a:t>
            </a: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417A0F-85B9-4132-ACB6-BC18B957B376}"/>
              </a:ext>
            </a:extLst>
          </p:cNvPr>
          <p:cNvSpPr txBox="1"/>
          <p:nvPr/>
        </p:nvSpPr>
        <p:spPr>
          <a:xfrm>
            <a:off x="5869858" y="39722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719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6" y="1137459"/>
            <a:ext cx="108108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/>
            <a:r>
              <a:rPr lang="en-US" altLang="zh-CN" sz="2400" dirty="0"/>
              <a:t>We test CGMH on three different tasks.</a:t>
            </a: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Keywords2Sentence Generation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Aim: To generate fluent sentences containing the given set of words.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Dataset: A subset of One-Billion-Word Corpus (5M)</a:t>
            </a: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Unsupervised Paraphrase Generation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Aim: To generate sentences with similar meaning of the given one.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Dataset: Quora(140k pairs of paraphrase sentences)</a:t>
            </a: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Sentence Correction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Aim: To correct the errors in the given sentence.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Dataset: A subset of One-Billion-Word Corpus (5M, base language model) and JFLEG(1501 sentences, for test only)</a:t>
            </a: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285750" lvl="0" indent="-285750" defTabSz="4572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417A0F-85B9-4132-ACB6-BC18B957B376}"/>
              </a:ext>
            </a:extLst>
          </p:cNvPr>
          <p:cNvSpPr txBox="1"/>
          <p:nvPr/>
        </p:nvSpPr>
        <p:spPr>
          <a:xfrm>
            <a:off x="5869858" y="39722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499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Keywords2Sentence Generation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6" y="1137459"/>
            <a:ext cx="10810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457200">
              <a:buFont typeface="Wingdings" panose="05000000000000000000" pitchFamily="2" charset="2"/>
              <a:buChar char="Ø"/>
            </a:pPr>
            <a:r>
              <a:rPr lang="en-US" altLang="zh-CN" dirty="0"/>
              <a:t>To generate sentences from a variable number of keywords, we simply start sampling from the given keywords. Experimental results show that CGMH outperforms previous work in both NLL and human evaluations.</a:t>
            </a:r>
            <a:endParaRPr lang="en-US" altLang="zh-CN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E5006AC3-B2A6-4215-9125-D2E43887C3D2}"/>
              </a:ext>
            </a:extLst>
          </p:cNvPr>
          <p:cNvGraphicFramePr/>
          <p:nvPr>
            <p:extLst/>
          </p:nvPr>
        </p:nvGraphicFramePr>
        <p:xfrm>
          <a:off x="540327" y="1887621"/>
          <a:ext cx="4954161" cy="236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9417A0F-85B9-4132-ACB6-BC18B957B376}"/>
              </a:ext>
            </a:extLst>
          </p:cNvPr>
          <p:cNvSpPr txBox="1"/>
          <p:nvPr/>
        </p:nvSpPr>
        <p:spPr>
          <a:xfrm>
            <a:off x="5869858" y="39722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20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Keywords2Sentence Generation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6" y="1137459"/>
            <a:ext cx="10810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457200">
              <a:buFont typeface="Wingdings" panose="05000000000000000000" pitchFamily="2" charset="2"/>
              <a:buChar char="Ø"/>
            </a:pPr>
            <a:r>
              <a:rPr lang="en-US" altLang="zh-CN" dirty="0"/>
              <a:t>To generate sentence from a variable number of keywords, we simply start sampling from the given keywords. Experimental results show that CGMH outperforms previous work in both NLL and human evaluations.</a:t>
            </a:r>
            <a:endParaRPr lang="en-US" altLang="zh-CN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E58E6FB-974F-4457-A0C7-B5F6AD737B22}"/>
              </a:ext>
            </a:extLst>
          </p:cNvPr>
          <p:cNvGraphicFramePr/>
          <p:nvPr>
            <p:extLst/>
          </p:nvPr>
        </p:nvGraphicFramePr>
        <p:xfrm>
          <a:off x="540327" y="4255771"/>
          <a:ext cx="4954161" cy="236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E5006AC3-B2A6-4215-9125-D2E43887C3D2}"/>
              </a:ext>
            </a:extLst>
          </p:cNvPr>
          <p:cNvGraphicFramePr/>
          <p:nvPr>
            <p:extLst/>
          </p:nvPr>
        </p:nvGraphicFramePr>
        <p:xfrm>
          <a:off x="540327" y="1887621"/>
          <a:ext cx="4954161" cy="236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9417A0F-85B9-4132-ACB6-BC18B957B376}"/>
              </a:ext>
            </a:extLst>
          </p:cNvPr>
          <p:cNvSpPr txBox="1"/>
          <p:nvPr/>
        </p:nvSpPr>
        <p:spPr>
          <a:xfrm>
            <a:off x="5869858" y="39722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416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Keywords2Sentence Generation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6" y="1137459"/>
            <a:ext cx="10810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457200">
              <a:buFont typeface="Wingdings" panose="05000000000000000000" pitchFamily="2" charset="2"/>
              <a:buChar char="Ø"/>
            </a:pPr>
            <a:r>
              <a:rPr lang="en-US" altLang="zh-CN" dirty="0"/>
              <a:t>To generate sentence from a variable number of keywords, we simply start sampling from the given keywords. Experimental results show that CGMH outperforms previous work in both NLL and human evaluations.</a:t>
            </a:r>
            <a:endParaRPr lang="en-US" altLang="zh-CN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E58E6FB-974F-4457-A0C7-B5F6AD737B22}"/>
              </a:ext>
            </a:extLst>
          </p:cNvPr>
          <p:cNvGraphicFramePr/>
          <p:nvPr>
            <p:extLst/>
          </p:nvPr>
        </p:nvGraphicFramePr>
        <p:xfrm>
          <a:off x="540327" y="4255771"/>
          <a:ext cx="4954161" cy="236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7A31959-0BA9-4741-9B9F-819F69EA0F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1075" y="2405710"/>
          <a:ext cx="5950598" cy="3657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60535">
                  <a:extLst>
                    <a:ext uri="{9D8B030D-6E8A-4147-A177-3AD203B41FA5}">
                      <a16:colId xmlns:a16="http://schemas.microsoft.com/office/drawing/2014/main" val="3845151063"/>
                    </a:ext>
                  </a:extLst>
                </a:gridCol>
                <a:gridCol w="3690063">
                  <a:extLst>
                    <a:ext uri="{9D8B030D-6E8A-4147-A177-3AD203B41FA5}">
                      <a16:colId xmlns:a16="http://schemas.microsoft.com/office/drawing/2014/main" val="3398982349"/>
                    </a:ext>
                  </a:extLst>
                </a:gridCol>
              </a:tblGrid>
              <a:tr h="361437">
                <a:tc>
                  <a:txBody>
                    <a:bodyPr/>
                    <a:lstStyle/>
                    <a:p>
                      <a:r>
                        <a:rPr lang="en-US" altLang="zh-CN" dirty="0"/>
                        <a:t>Keyword(s)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Generated Sentences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333907"/>
                  </a:ext>
                </a:extLst>
              </a:tr>
              <a:tr h="361437">
                <a:tc>
                  <a:txBody>
                    <a:bodyPr/>
                    <a:lstStyle/>
                    <a:p>
                      <a:r>
                        <a:rPr lang="en-US" altLang="zh-CN" dirty="0"/>
                        <a:t>friends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My good friends were in danger 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365036"/>
                  </a:ext>
                </a:extLst>
              </a:tr>
              <a:tr h="361437">
                <a:tc>
                  <a:txBody>
                    <a:bodyPr/>
                    <a:lstStyle/>
                    <a:p>
                      <a:r>
                        <a:rPr lang="en-US" altLang="zh-CN" dirty="0"/>
                        <a:t>project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The first project of the scheme 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008574"/>
                  </a:ext>
                </a:extLst>
              </a:tr>
              <a:tr h="361437">
                <a:tc>
                  <a:txBody>
                    <a:bodyPr/>
                    <a:lstStyle/>
                    <a:p>
                      <a:r>
                        <a:rPr lang="en-US" altLang="zh-CN" dirty="0"/>
                        <a:t>have, trip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But many people have never made the trip 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19085"/>
                  </a:ext>
                </a:extLst>
              </a:tr>
              <a:tr h="361437">
                <a:tc>
                  <a:txBody>
                    <a:bodyPr/>
                    <a:lstStyle/>
                    <a:p>
                      <a:r>
                        <a:rPr lang="en-US" altLang="zh-CN" dirty="0"/>
                        <a:t>lottery, scholarships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But the lottery has provided scholarships.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224639"/>
                  </a:ext>
                </a:extLst>
              </a:tr>
              <a:tr h="361437">
                <a:tc>
                  <a:txBody>
                    <a:bodyPr/>
                    <a:lstStyle/>
                    <a:p>
                      <a:r>
                        <a:rPr lang="en-US" altLang="zh-CN" dirty="0"/>
                        <a:t>decision, build, home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The decision is to build a new home.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25276"/>
                  </a:ext>
                </a:extLst>
              </a:tr>
              <a:tr h="361437">
                <a:tc>
                  <a:txBody>
                    <a:bodyPr/>
                    <a:lstStyle/>
                    <a:p>
                      <a:r>
                        <a:rPr lang="en-US" altLang="zh-CN" dirty="0"/>
                        <a:t>attempt, copy, painting, denounced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The first attempt to copy the painting was denounced.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606156"/>
                  </a:ext>
                </a:extLst>
              </a:tr>
            </a:tbl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E5006AC3-B2A6-4215-9125-D2E43887C3D2}"/>
              </a:ext>
            </a:extLst>
          </p:cNvPr>
          <p:cNvGraphicFramePr/>
          <p:nvPr>
            <p:extLst/>
          </p:nvPr>
        </p:nvGraphicFramePr>
        <p:xfrm>
          <a:off x="540327" y="1887621"/>
          <a:ext cx="4954161" cy="236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9417A0F-85B9-4132-ACB6-BC18B957B376}"/>
              </a:ext>
            </a:extLst>
          </p:cNvPr>
          <p:cNvSpPr txBox="1"/>
          <p:nvPr/>
        </p:nvSpPr>
        <p:spPr>
          <a:xfrm>
            <a:off x="5869858" y="39722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54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Motivation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11069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/>
              <a:t>We often need to add constrains to sentence generation.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Hard constrains (</a:t>
            </a:r>
            <a:r>
              <a:rPr lang="en-US" altLang="zh-CN" sz="2800" dirty="0" err="1"/>
              <a:t>eg.</a:t>
            </a:r>
            <a:r>
              <a:rPr lang="en-US" altLang="zh-CN" sz="2800" dirty="0"/>
              <a:t> keyword2sentence)</a:t>
            </a:r>
          </a:p>
          <a:p>
            <a:pPr lvl="2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Juice -&gt; Brand natural juice, specially made for you</a:t>
            </a:r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852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1" y="675794"/>
            <a:ext cx="770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Unsupervised Paraphrase Generation 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540327" y="1137459"/>
                <a:ext cx="985237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In order to generate paraphrases,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/>
                  <a:t> to be a measure of semantical similarity between generated sentences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and the given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. We tried several kinds of similarity measures.</a:t>
                </a:r>
              </a:p>
              <a:p>
                <a:pPr lvl="1"/>
                <a:endParaRPr lang="en-US" altLang="zh-CN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en-US" altLang="zh-CN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1137459"/>
                <a:ext cx="9852370" cy="1569660"/>
              </a:xfrm>
              <a:prstGeom prst="rect">
                <a:avLst/>
              </a:prstGeom>
              <a:blipFill>
                <a:blip r:embed="rId3"/>
                <a:stretch>
                  <a:fillRect l="-557" t="-2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82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1" y="675794"/>
            <a:ext cx="770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Unsupervised Paraphrase Generation 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540327" y="1137459"/>
                <a:ext cx="9852370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In order to generate paraphrases,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/>
                  <a:t> to be a measure of semantical similarity between generated sentences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and the given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. We tried several kinds of similarity measures.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CGMH w/o matching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always equals 1. We use it for comparison..</a:t>
                </a:r>
              </a:p>
              <a:p>
                <a:pPr lvl="1"/>
                <a:endParaRPr lang="en-US" altLang="zh-CN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en-US" altLang="zh-CN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1137459"/>
                <a:ext cx="9852370" cy="1969770"/>
              </a:xfrm>
              <a:prstGeom prst="rect">
                <a:avLst/>
              </a:prstGeom>
              <a:blipFill>
                <a:blip r:embed="rId3"/>
                <a:stretch>
                  <a:fillRect l="-557" t="-1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2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1" y="675794"/>
            <a:ext cx="770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Unsupervised Paraphrase Generation 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540327" y="1137459"/>
                <a:ext cx="9852370" cy="2655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In order to generate paraphrases,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/>
                  <a:t> to be a measure of semantical similarity between generated sentences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and the given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. We tried several kinds of similarity measures.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CGMH w/o matching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always equals 1. We use it for comparison.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CGMH w/ KW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𝐾𝑊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𝐾𝑊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=1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still contains the keywords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which ensures that important information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won’t be forgotten.</a:t>
                </a:r>
              </a:p>
              <a:p>
                <a:pPr lvl="1"/>
                <a:endParaRPr lang="en-US" altLang="zh-CN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en-US" altLang="zh-CN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1137459"/>
                <a:ext cx="9852370" cy="2655535"/>
              </a:xfrm>
              <a:prstGeom prst="rect">
                <a:avLst/>
              </a:prstGeom>
              <a:blipFill>
                <a:blip r:embed="rId3"/>
                <a:stretch>
                  <a:fillRect l="-557" t="-1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29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1" y="675794"/>
            <a:ext cx="770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Unsupervised Paraphrase Generation 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/>
              <p:nvPr/>
            </p:nvSpPr>
            <p:spPr>
              <a:xfrm>
                <a:off x="540327" y="1137459"/>
                <a:ext cx="9852370" cy="433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In order to generate paraphrases,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/>
                  <a:t> to be a measure of semantical similarity between generated sentences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/>
                  <a:t> and the given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. We tried several kinds of similarity measures.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CGMH w/o matching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always equals 1. We use it </a:t>
                </a:r>
                <a:r>
                  <a:rPr lang="en-US" altLang="zh-CN" dirty="0"/>
                  <a:t>as a baseline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.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CGMH w/ KW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𝐾𝑊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𝐾𝑊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=1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still contains the keywords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which ensures that important information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won’t be forgotten.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sz="800" b="1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CGMH w/ KW+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SIM,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𝐾𝑊</m:t>
                        </m:r>
                      </m:sup>
                    </m:sSubSup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𝑆𝐼𝑀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𝑆𝐼𝑀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is the cosine similarity of sentences embeddings. If SIM=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WVA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sentence embeddings are calculated as the mean vectors of word embeddings. If SIM=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ST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we get sentence embeddings by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SkipThoughts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. And if SIM=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WVM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we calculate maximal word similarities between each word in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with words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and use their average value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𝑊𝑉𝑀</m:t>
                        </m:r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. 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en-US" altLang="zh-CN" b="1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26279B-10CB-421A-AC99-7E72E4F8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1137459"/>
                <a:ext cx="9852370" cy="4337278"/>
              </a:xfrm>
              <a:prstGeom prst="rect">
                <a:avLst/>
              </a:prstGeom>
              <a:blipFill>
                <a:blip r:embed="rId3"/>
                <a:stretch>
                  <a:fillRect l="-557" t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30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1" y="675794"/>
            <a:ext cx="770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Unsupervised Paraphrase Generation 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9852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CGMH is the first unsupervised model to achieve comparable results with supervised models.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83C856BE-FC44-49C3-B063-915FE2B4BD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381268"/>
              </p:ext>
            </p:extLst>
          </p:nvPr>
        </p:nvGraphicFramePr>
        <p:xfrm>
          <a:off x="540326" y="1599124"/>
          <a:ext cx="5669857" cy="5096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76114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1" y="675794"/>
            <a:ext cx="7708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Unsupervised Paraphrase Generation 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9852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CGMH is the first unsupervised model to achieve comparable results with supervised models.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83C856BE-FC44-49C3-B063-915FE2B4BDAE}"/>
              </a:ext>
            </a:extLst>
          </p:cNvPr>
          <p:cNvGraphicFramePr/>
          <p:nvPr>
            <p:extLst/>
          </p:nvPr>
        </p:nvGraphicFramePr>
        <p:xfrm>
          <a:off x="540326" y="1599124"/>
          <a:ext cx="5669857" cy="5096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C582B81-72E5-4E45-B6B0-54EF894B83CE}"/>
              </a:ext>
            </a:extLst>
          </p:cNvPr>
          <p:cNvSpPr txBox="1"/>
          <p:nvPr/>
        </p:nvSpPr>
        <p:spPr>
          <a:xfrm>
            <a:off x="6210183" y="1774575"/>
            <a:ext cx="527500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Examples</a:t>
            </a:r>
          </a:p>
          <a:p>
            <a:endParaRPr lang="en-US" altLang="zh-CN" dirty="0"/>
          </a:p>
          <a:p>
            <a:r>
              <a:rPr lang="en-US" altLang="zh-CN" dirty="0"/>
              <a:t>1,what ‘s the best plan to lose weight -&gt;</a:t>
            </a:r>
          </a:p>
          <a:p>
            <a:r>
              <a:rPr lang="en-US" altLang="zh-CN" dirty="0"/>
              <a:t>   what ‘s the best way to slim down quickly</a:t>
            </a:r>
          </a:p>
          <a:p>
            <a:endParaRPr lang="en-US" altLang="zh-CN" dirty="0"/>
          </a:p>
          <a:p>
            <a:r>
              <a:rPr lang="en-US" altLang="zh-CN" dirty="0"/>
              <a:t>2. how should </a:t>
            </a:r>
            <a:r>
              <a:rPr lang="en-US" altLang="zh-CN" dirty="0" err="1"/>
              <a:t>i</a:t>
            </a:r>
            <a:r>
              <a:rPr lang="en-US" altLang="zh-CN" dirty="0"/>
              <a:t> control my emotion -&gt;</a:t>
            </a:r>
          </a:p>
          <a:p>
            <a:r>
              <a:rPr lang="en-US" altLang="zh-CN" dirty="0"/>
              <a:t>    how do </a:t>
            </a:r>
            <a:r>
              <a:rPr lang="en-US" altLang="zh-CN" dirty="0" err="1"/>
              <a:t>i</a:t>
            </a:r>
            <a:r>
              <a:rPr lang="en-US" altLang="zh-CN" dirty="0"/>
              <a:t> control my anger</a:t>
            </a:r>
          </a:p>
          <a:p>
            <a:endParaRPr lang="en-US" altLang="zh-CN" dirty="0"/>
          </a:p>
          <a:p>
            <a:r>
              <a:rPr lang="en-US" altLang="zh-CN" dirty="0"/>
              <a:t>3. why do my dogs love to eat tuna fish -&gt;</a:t>
            </a:r>
          </a:p>
          <a:p>
            <a:r>
              <a:rPr lang="en-US" altLang="zh-CN" dirty="0"/>
              <a:t>    why do my dogs like to eat raw tuna and raw fish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2705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Unsupervised Error Correction 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90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CGMH outperforms some of the supervised models trained on large parallel corpus.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01851FD4-63DE-4D4A-966A-C31CF87E0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998686"/>
              </p:ext>
            </p:extLst>
          </p:nvPr>
        </p:nvGraphicFramePr>
        <p:xfrm>
          <a:off x="2843162" y="1513089"/>
          <a:ext cx="5519174" cy="302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6308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Experiment - Unsupervised Error Correction 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90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CGMH outperforms some of the supervised models trained on large parallel corpus.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01851FD4-63DE-4D4A-966A-C31CF87E05AC}"/>
              </a:ext>
            </a:extLst>
          </p:cNvPr>
          <p:cNvGraphicFramePr/>
          <p:nvPr>
            <p:extLst/>
          </p:nvPr>
        </p:nvGraphicFramePr>
        <p:xfrm>
          <a:off x="2843162" y="1513089"/>
          <a:ext cx="5519174" cy="302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1B5C65C-6B07-4B4A-934E-F526EC1AD40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33514" y="4518766"/>
          <a:ext cx="9016628" cy="220659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50345">
                  <a:extLst>
                    <a:ext uri="{9D8B030D-6E8A-4147-A177-3AD203B41FA5}">
                      <a16:colId xmlns:a16="http://schemas.microsoft.com/office/drawing/2014/main" val="3845151063"/>
                    </a:ext>
                  </a:extLst>
                </a:gridCol>
                <a:gridCol w="7166283">
                  <a:extLst>
                    <a:ext uri="{9D8B030D-6E8A-4147-A177-3AD203B41FA5}">
                      <a16:colId xmlns:a16="http://schemas.microsoft.com/office/drawing/2014/main" val="3398982349"/>
                    </a:ext>
                  </a:extLst>
                </a:gridCol>
              </a:tblGrid>
              <a:tr h="354904">
                <a:tc>
                  <a:txBody>
                    <a:bodyPr/>
                    <a:lstStyle/>
                    <a:p>
                      <a:r>
                        <a:rPr lang="en-US" altLang="zh-CN" dirty="0"/>
                        <a:t>Erroneous sen1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Even if we are failed , we have to try to get a new things . 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365036"/>
                  </a:ext>
                </a:extLst>
              </a:tr>
              <a:tr h="354904">
                <a:tc>
                  <a:txBody>
                    <a:bodyPr/>
                    <a:lstStyle/>
                    <a:p>
                      <a:r>
                        <a:rPr lang="en-US" altLang="zh-CN" dirty="0"/>
                        <a:t>Reference sen1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Even if we all failed , we have to try to get new things 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008574"/>
                  </a:ext>
                </a:extLst>
              </a:tr>
              <a:tr h="354904"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 sen1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Even if we are failing , we have to try to get some new things ..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19085"/>
                  </a:ext>
                </a:extLst>
              </a:tr>
              <a:tr h="354904">
                <a:tc>
                  <a:txBody>
                    <a:bodyPr/>
                    <a:lstStyle/>
                    <a:p>
                      <a:r>
                        <a:rPr lang="en-US" altLang="zh-CN" dirty="0"/>
                        <a:t>Erroneous sen2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 the world oil price very high right now 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224639"/>
                  </a:ext>
                </a:extLst>
              </a:tr>
              <a:tr h="376032">
                <a:tc>
                  <a:txBody>
                    <a:bodyPr/>
                    <a:lstStyle/>
                    <a:p>
                      <a:r>
                        <a:rPr lang="en-US" altLang="zh-CN" dirty="0"/>
                        <a:t>Reference sen2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 today ‘s world , oil prices are very high right now 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25276"/>
                  </a:ext>
                </a:extLst>
              </a:tr>
              <a:tr h="367526"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 sen2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 the world , oil prices are very high right now 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60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692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C9057C-F08F-49B1-8F95-408B22765D86}"/>
              </a:ext>
            </a:extLst>
          </p:cNvPr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Analysis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1B206F-CB64-4702-8404-68B50B40451F}"/>
              </a:ext>
            </a:extLst>
          </p:cNvPr>
          <p:cNvSpPr txBox="1"/>
          <p:nvPr/>
        </p:nvSpPr>
        <p:spPr>
          <a:xfrm>
            <a:off x="540327" y="1137459"/>
            <a:ext cx="62871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/>
              <a:t>Why CGMH outperforms sequential models?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RNN can be thought of as an autoregressive Bayesian network generating words conditioned on previous ones. Hence </a:t>
            </a:r>
            <a:r>
              <a:rPr lang="en-US" altLang="zh-CN" sz="2000" b="1" dirty="0"/>
              <a:t>error will accumulate</a:t>
            </a:r>
            <a:r>
              <a:rPr lang="en-US" altLang="zh-CN" sz="2000" dirty="0"/>
              <a:t> during generation. </a:t>
            </a:r>
            <a:endParaRPr lang="en-US" altLang="zh-CN" sz="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A68C1E-52CF-49E6-B133-DE8F1AAB4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2" y="1424939"/>
            <a:ext cx="5008938" cy="31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6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C9057C-F08F-49B1-8F95-408B22765D86}"/>
              </a:ext>
            </a:extLst>
          </p:cNvPr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Analysis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1B206F-CB64-4702-8404-68B50B40451F}"/>
              </a:ext>
            </a:extLst>
          </p:cNvPr>
          <p:cNvSpPr txBox="1"/>
          <p:nvPr/>
        </p:nvSpPr>
        <p:spPr>
          <a:xfrm>
            <a:off x="540327" y="1137459"/>
            <a:ext cx="628719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/>
              <a:t>Why CGMH outperforms sequential models?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RNN can be thought of as an autoregressive Bayesian network generating words conditioned on previous ones. Hence </a:t>
            </a:r>
            <a:r>
              <a:rPr lang="en-US" altLang="zh-CN" sz="2000" b="1" dirty="0"/>
              <a:t>error will accumulate</a:t>
            </a:r>
            <a:r>
              <a:rPr lang="en-US" altLang="zh-CN" sz="2000" dirty="0"/>
              <a:t> during generation.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CGMH doesn’t generate sequentially, so error won’t accumulate.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lvl="1"/>
            <a:endParaRPr lang="en-US" altLang="zh-CN" dirty="0"/>
          </a:p>
          <a:p>
            <a:pPr marL="1028700" lvl="1" indent="-571500">
              <a:buFont typeface="Wingdings" panose="05000000000000000000" pitchFamily="2" charset="2"/>
              <a:buChar char="Ø"/>
            </a:pPr>
            <a:endParaRPr lang="en-US" altLang="zh-CN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A68C1E-52CF-49E6-B133-DE8F1AAB4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2" y="1424939"/>
            <a:ext cx="5008938" cy="31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10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Motivation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11069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/>
              <a:t>We often need to add constrains to sentence generation.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Hard constrains (</a:t>
            </a:r>
            <a:r>
              <a:rPr lang="en-US" altLang="zh-CN" sz="2800" dirty="0" err="1"/>
              <a:t>eg.</a:t>
            </a:r>
            <a:r>
              <a:rPr lang="en-US" altLang="zh-CN" sz="2800" dirty="0"/>
              <a:t> keyword2sentence)</a:t>
            </a:r>
          </a:p>
          <a:p>
            <a:pPr lvl="2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Juice -&gt; Brand natural juice, specially made for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Soft constrains (</a:t>
            </a:r>
            <a:r>
              <a:rPr lang="en-US" altLang="zh-CN" sz="2800" dirty="0" err="1"/>
              <a:t>eg.</a:t>
            </a:r>
            <a:r>
              <a:rPr lang="en-US" altLang="zh-CN" sz="2800" dirty="0"/>
              <a:t> paraphrase)</a:t>
            </a:r>
          </a:p>
          <a:p>
            <a:pPr lvl="2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The movie is a great success -&gt; It is one of my favorite movies</a:t>
            </a:r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65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C9057C-F08F-49B1-8F95-408B22765D86}"/>
              </a:ext>
            </a:extLst>
          </p:cNvPr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Analysis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1B206F-CB64-4702-8404-68B50B40451F}"/>
              </a:ext>
            </a:extLst>
          </p:cNvPr>
          <p:cNvSpPr txBox="1"/>
          <p:nvPr/>
        </p:nvSpPr>
        <p:spPr>
          <a:xfrm>
            <a:off x="540327" y="1137459"/>
            <a:ext cx="62871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/>
              <a:t>Why CGMH outperforms sequential models?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RNN can be thought of as an autoregressive Bayesian network generating words conditioned on previous ones. Hence </a:t>
            </a:r>
            <a:r>
              <a:rPr lang="en-US" altLang="zh-CN" sz="2000" b="1" dirty="0"/>
              <a:t>error will accumulate</a:t>
            </a:r>
            <a:r>
              <a:rPr lang="en-US" altLang="zh-CN" sz="2000" dirty="0"/>
              <a:t> during generation.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CGMH doesn’t generate sequentially, so error won’t accumulate.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At the same time, CGMH has the ability of </a:t>
            </a:r>
            <a:r>
              <a:rPr lang="en-US" altLang="zh-CN" sz="2000" b="1" dirty="0"/>
              <a:t>self-correction</a:t>
            </a:r>
            <a:r>
              <a:rPr lang="en-US" altLang="zh-CN" sz="2000" dirty="0"/>
              <a:t>. Please refer to the part of sentence correction.</a:t>
            </a:r>
            <a:br>
              <a:rPr lang="en-US" altLang="zh-CN" dirty="0"/>
            </a:b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028700" lvl="1" indent="-571500">
              <a:buFont typeface="Wingdings" panose="05000000000000000000" pitchFamily="2" charset="2"/>
              <a:buChar char="Ø"/>
            </a:pPr>
            <a:endParaRPr lang="en-US" altLang="zh-CN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A68C1E-52CF-49E6-B133-DE8F1AAB4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62" y="1424939"/>
            <a:ext cx="5008938" cy="31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70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2" y="675794"/>
            <a:ext cx="712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Reference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1129771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Hokamp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C., and Liu, Q. 2017. Lexically constrained decoding for sequence generation using grid beam search. In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Anderson, P.; Fernando, B.; Johnson, M.; and Gould, S. 2017. Guided open vocabulary image captioning with constrained beam search. In EMNLP.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Gupta, A.; Agarwal, A.; Singh, P.; and Rai, P. 2017. A deep generative framework for paraphrase generation.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arXiv:1709.05074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L.; Yan, R.; Li, G.; Zhang, L.; and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2015. Backward and forward language modeling for constrained sentence generation.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arXiv:1512.06612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Bowman, S. R.;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Vilnis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Vinyals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O.; Dai, A.;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Jozefowicz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R.; and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2016. Generating sentences from a continuous space. In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CoNLL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Li, Z.; Jiang, X.; Shang, L.; and Li, H. 2017. Paraphrase generation with deep reinforcement learning.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arXiv:1711.00279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Junczys-Dowmunt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and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Grundkiewicz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2016.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Phrasebased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 translation is state-of-the-art for automatic grammatical error correction.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arXiv:1605.06353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Felice, M.; Yuan, Z.; Andersen, Ø. E.;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Yannakoudakis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H.; and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Kochmar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2014. Grammatical error correction using hybrid systems and type filtering. In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CoNLL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Napoles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C.;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Sakaguchi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K.; Post, M.; and Tetreault, J. 2015. Ground truth for grammatical error correction metrics. In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001CDB-7D75-4245-8E27-18073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688" y="7624782"/>
            <a:ext cx="5056822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EC5BC3-36DC-4A30-8BE9-312EB397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847" y="7550945"/>
            <a:ext cx="4770228" cy="25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6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87703" y="2812819"/>
            <a:ext cx="4056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PingFang SC Medium" charset="-122"/>
                <a:ea typeface="PingFang SC Medium" charset="-122"/>
                <a:cs typeface="PingFang SC Medium" charset="-122"/>
              </a:rPr>
              <a:t>THANKS.</a:t>
            </a:r>
          </a:p>
        </p:txBody>
      </p:sp>
    </p:spTree>
    <p:extLst>
      <p:ext uri="{BB962C8B-B14F-4D97-AF65-F5344CB8AC3E}">
        <p14:creationId xmlns:p14="http://schemas.microsoft.com/office/powerpoint/2010/main" val="392483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Motivation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10461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/>
              <a:t>It’s difficult to add constraints to sequential language models.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6DB8B9-57B7-4181-A37D-9EEF0438DBE1}"/>
              </a:ext>
            </a:extLst>
          </p:cNvPr>
          <p:cNvGrpSpPr/>
          <p:nvPr/>
        </p:nvGrpSpPr>
        <p:grpSpPr>
          <a:xfrm>
            <a:off x="3407438" y="2256463"/>
            <a:ext cx="5012531" cy="2998307"/>
            <a:chOff x="2156365" y="2424085"/>
            <a:chExt cx="4041545" cy="249386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DC221EF-5617-4FA1-947A-C160CE069E28}"/>
                </a:ext>
              </a:extLst>
            </p:cNvPr>
            <p:cNvSpPr/>
            <p:nvPr/>
          </p:nvSpPr>
          <p:spPr>
            <a:xfrm>
              <a:off x="2156365" y="3040119"/>
              <a:ext cx="297263" cy="847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355D92E-27A8-4168-A86A-691188790510}"/>
                </a:ext>
              </a:extLst>
            </p:cNvPr>
            <p:cNvSpPr/>
            <p:nvPr/>
          </p:nvSpPr>
          <p:spPr>
            <a:xfrm>
              <a:off x="3369267" y="3040119"/>
              <a:ext cx="297263" cy="847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5F23B5-1FE4-4A9F-9A0A-A0D2671A1892}"/>
                </a:ext>
              </a:extLst>
            </p:cNvPr>
            <p:cNvSpPr/>
            <p:nvPr/>
          </p:nvSpPr>
          <p:spPr>
            <a:xfrm>
              <a:off x="2763737" y="3040119"/>
              <a:ext cx="297263" cy="847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149F53E-835D-4A4E-B61A-8858BDE72464}"/>
                </a:ext>
              </a:extLst>
            </p:cNvPr>
            <p:cNvSpPr/>
            <p:nvPr/>
          </p:nvSpPr>
          <p:spPr>
            <a:xfrm>
              <a:off x="3974797" y="3040118"/>
              <a:ext cx="297263" cy="847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4069E89-2A78-408B-9D02-DAF7BB5B5205}"/>
                </a:ext>
              </a:extLst>
            </p:cNvPr>
            <p:cNvSpPr/>
            <p:nvPr/>
          </p:nvSpPr>
          <p:spPr>
            <a:xfrm>
              <a:off x="2158204" y="4336160"/>
              <a:ext cx="297262" cy="2972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7A02BE0-2FD4-4E95-B741-6DFF19FA88B9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2453628" y="3463996"/>
              <a:ext cx="3101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7547AED-89FC-4DC6-99B5-43003D4D2D1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3061000" y="3463996"/>
              <a:ext cx="3082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7FD2F4D3-F1AE-47B8-B2B0-90E07AA52DC2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 flipV="1">
              <a:off x="3666530" y="3463994"/>
              <a:ext cx="3082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1121164-0ACE-4B40-B853-2537FEF138FB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>
              <a:off x="2304997" y="3887871"/>
              <a:ext cx="1838" cy="448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33236F7-2544-4020-ACF5-A13B74BBAB5F}"/>
                </a:ext>
              </a:extLst>
            </p:cNvPr>
            <p:cNvSpPr/>
            <p:nvPr/>
          </p:nvSpPr>
          <p:spPr>
            <a:xfrm>
              <a:off x="2765576" y="4330657"/>
              <a:ext cx="297262" cy="2972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BE90BD0-3EE4-4E2C-AD7C-7AE65C416BDF}"/>
                </a:ext>
              </a:extLst>
            </p:cNvPr>
            <p:cNvSpPr/>
            <p:nvPr/>
          </p:nvSpPr>
          <p:spPr>
            <a:xfrm>
              <a:off x="3369267" y="4330657"/>
              <a:ext cx="297262" cy="2972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7876157-5590-4AE0-8C92-4486D4827F10}"/>
                </a:ext>
              </a:extLst>
            </p:cNvPr>
            <p:cNvSpPr/>
            <p:nvPr/>
          </p:nvSpPr>
          <p:spPr>
            <a:xfrm>
              <a:off x="3974799" y="4336160"/>
              <a:ext cx="297262" cy="2972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8AFA01E6-A438-4B16-B97E-B496C6DE1FE2}"/>
                </a:ext>
              </a:extLst>
            </p:cNvPr>
            <p:cNvCxnSpPr>
              <a:cxnSpLocks/>
              <a:stCxn id="13" idx="6"/>
              <a:endCxn id="10" idx="1"/>
            </p:cNvCxnSpPr>
            <p:nvPr/>
          </p:nvCxnSpPr>
          <p:spPr>
            <a:xfrm flipV="1">
              <a:off x="2455466" y="3463996"/>
              <a:ext cx="308271" cy="102079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ADCA29AF-E58D-4FF5-923A-1F99D6C29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9977" y="3458722"/>
              <a:ext cx="308271" cy="102079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EA9750B3-4AD7-49FC-A136-BFD8CF6D7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5511" y="3458493"/>
              <a:ext cx="308271" cy="102079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823F8EB9-911B-4115-A039-936A36F08012}"/>
                </a:ext>
              </a:extLst>
            </p:cNvPr>
            <p:cNvCxnSpPr>
              <a:cxnSpLocks/>
            </p:cNvCxnSpPr>
            <p:nvPr/>
          </p:nvCxnSpPr>
          <p:spPr>
            <a:xfrm>
              <a:off x="3506883" y="3882368"/>
              <a:ext cx="1838" cy="448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186BA1B-7B96-42A7-AE9E-26BB9D6BBFB0}"/>
                </a:ext>
              </a:extLst>
            </p:cNvPr>
            <p:cNvCxnSpPr>
              <a:cxnSpLocks/>
            </p:cNvCxnSpPr>
            <p:nvPr/>
          </p:nvCxnSpPr>
          <p:spPr>
            <a:xfrm>
              <a:off x="4130750" y="3882368"/>
              <a:ext cx="1838" cy="448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3FCC5BC-FC17-4ED0-A182-D02F9E45A8DE}"/>
                </a:ext>
              </a:extLst>
            </p:cNvPr>
            <p:cNvCxnSpPr>
              <a:cxnSpLocks/>
            </p:cNvCxnSpPr>
            <p:nvPr/>
          </p:nvCxnSpPr>
          <p:spPr>
            <a:xfrm>
              <a:off x="2914207" y="3889386"/>
              <a:ext cx="1838" cy="448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5A480E41-BBFF-4D24-824B-D337D4CD3255}"/>
                    </a:ext>
                  </a:extLst>
                </p:cNvPr>
                <p:cNvSpPr txBox="1"/>
                <p:nvPr/>
              </p:nvSpPr>
              <p:spPr>
                <a:xfrm>
                  <a:off x="2263980" y="4735597"/>
                  <a:ext cx="20313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5A480E41-BBFF-4D24-824B-D337D4CD32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3980" y="4735597"/>
                  <a:ext cx="203133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48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8552C305-A0DF-41E5-9984-37032A0F495D}"/>
                    </a:ext>
                  </a:extLst>
                </p:cNvPr>
                <p:cNvSpPr txBox="1"/>
                <p:nvPr/>
              </p:nvSpPr>
              <p:spPr>
                <a:xfrm>
                  <a:off x="2889869" y="4735599"/>
                  <a:ext cx="19986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8552C305-A0DF-41E5-9984-37032A0F4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9869" y="4735599"/>
                  <a:ext cx="199862" cy="169277"/>
                </a:xfrm>
                <a:prstGeom prst="rect">
                  <a:avLst/>
                </a:prstGeom>
                <a:blipFill>
                  <a:blip r:embed="rId4"/>
                  <a:stretch>
                    <a:fillRect l="-48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EEDF9D06-6D80-4273-86B6-5821B679283A}"/>
                    </a:ext>
                  </a:extLst>
                </p:cNvPr>
                <p:cNvSpPr txBox="1"/>
                <p:nvPr/>
              </p:nvSpPr>
              <p:spPr>
                <a:xfrm>
                  <a:off x="3503278" y="4739525"/>
                  <a:ext cx="20313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EEDF9D06-6D80-4273-86B6-5821B67928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3278" y="4739525"/>
                  <a:ext cx="203133" cy="169277"/>
                </a:xfrm>
                <a:prstGeom prst="rect">
                  <a:avLst/>
                </a:prstGeom>
                <a:blipFill>
                  <a:blip r:embed="rId5"/>
                  <a:stretch>
                    <a:fillRect l="-48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403400-2A58-4D51-B16B-ED4F5C2637E1}"/>
                    </a:ext>
                  </a:extLst>
                </p:cNvPr>
                <p:cNvSpPr txBox="1"/>
                <p:nvPr/>
              </p:nvSpPr>
              <p:spPr>
                <a:xfrm>
                  <a:off x="4015085" y="4735600"/>
                  <a:ext cx="366229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1403400-2A58-4D51-B16B-ED4F5C263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5085" y="4735600"/>
                  <a:ext cx="366229" cy="1692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箭头: 左 46">
              <a:extLst>
                <a:ext uri="{FF2B5EF4-FFF2-40B4-BE49-F238E27FC236}">
                  <a16:creationId xmlns:a16="http://schemas.microsoft.com/office/drawing/2014/main" id="{99302D1E-113F-45FF-B336-B3E6DE706528}"/>
                </a:ext>
              </a:extLst>
            </p:cNvPr>
            <p:cNvSpPr/>
            <p:nvPr/>
          </p:nvSpPr>
          <p:spPr>
            <a:xfrm rot="10800000">
              <a:off x="2766685" y="2424085"/>
              <a:ext cx="1218422" cy="346491"/>
            </a:xfrm>
            <a:prstGeom prst="lef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000F2CF-34AC-4F49-8A23-C03B9A6A9C75}"/>
                </a:ext>
              </a:extLst>
            </p:cNvPr>
            <p:cNvSpPr/>
            <p:nvPr/>
          </p:nvSpPr>
          <p:spPr>
            <a:xfrm>
              <a:off x="5185863" y="3049264"/>
              <a:ext cx="297263" cy="847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30AF613-D9C1-4EE6-B653-932BB012052C}"/>
                </a:ext>
              </a:extLst>
            </p:cNvPr>
            <p:cNvSpPr/>
            <p:nvPr/>
          </p:nvSpPr>
          <p:spPr>
            <a:xfrm>
              <a:off x="4580333" y="3049264"/>
              <a:ext cx="297263" cy="847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9BD99A1-BFBF-44E0-8642-72F45B17F696}"/>
                </a:ext>
              </a:extLst>
            </p:cNvPr>
            <p:cNvSpPr/>
            <p:nvPr/>
          </p:nvSpPr>
          <p:spPr>
            <a:xfrm>
              <a:off x="5791393" y="3049263"/>
              <a:ext cx="297263" cy="847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22C7A31F-C6A6-4165-B006-B9A6DD4914BA}"/>
                </a:ext>
              </a:extLst>
            </p:cNvPr>
            <p:cNvCxnSpPr>
              <a:endCxn id="51" idx="1"/>
            </p:cNvCxnSpPr>
            <p:nvPr/>
          </p:nvCxnSpPr>
          <p:spPr>
            <a:xfrm>
              <a:off x="4270224" y="3473141"/>
              <a:ext cx="3101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0FC9B4FD-909A-4F36-9D8F-A623A263859E}"/>
                </a:ext>
              </a:extLst>
            </p:cNvPr>
            <p:cNvCxnSpPr>
              <a:cxnSpLocks/>
              <a:stCxn id="51" idx="3"/>
              <a:endCxn id="50" idx="1"/>
            </p:cNvCxnSpPr>
            <p:nvPr/>
          </p:nvCxnSpPr>
          <p:spPr>
            <a:xfrm>
              <a:off x="4877596" y="3473141"/>
              <a:ext cx="3082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173DA40-5A43-4E56-ABB8-0DAC0FE7C2AC}"/>
                </a:ext>
              </a:extLst>
            </p:cNvPr>
            <p:cNvCxnSpPr>
              <a:cxnSpLocks/>
              <a:stCxn id="50" idx="3"/>
              <a:endCxn id="52" idx="1"/>
            </p:cNvCxnSpPr>
            <p:nvPr/>
          </p:nvCxnSpPr>
          <p:spPr>
            <a:xfrm flipV="1">
              <a:off x="5483126" y="3473139"/>
              <a:ext cx="3082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C4D1CBEF-5F1E-4059-9227-0FD2024605CE}"/>
                </a:ext>
              </a:extLst>
            </p:cNvPr>
            <p:cNvSpPr/>
            <p:nvPr/>
          </p:nvSpPr>
          <p:spPr>
            <a:xfrm>
              <a:off x="4582172" y="4339802"/>
              <a:ext cx="297262" cy="2972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65E7D3C7-7AB6-445F-8BB1-41EF8AAAF0FB}"/>
                </a:ext>
              </a:extLst>
            </p:cNvPr>
            <p:cNvSpPr/>
            <p:nvPr/>
          </p:nvSpPr>
          <p:spPr>
            <a:xfrm>
              <a:off x="5185863" y="4339802"/>
              <a:ext cx="297262" cy="2972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1076E802-8DBA-4B10-9B2D-35B243B271CF}"/>
                </a:ext>
              </a:extLst>
            </p:cNvPr>
            <p:cNvSpPr/>
            <p:nvPr/>
          </p:nvSpPr>
          <p:spPr>
            <a:xfrm>
              <a:off x="5791395" y="4345305"/>
              <a:ext cx="297262" cy="2972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连接符: 曲线 58">
              <a:extLst>
                <a:ext uri="{FF2B5EF4-FFF2-40B4-BE49-F238E27FC236}">
                  <a16:creationId xmlns:a16="http://schemas.microsoft.com/office/drawing/2014/main" id="{B75042D4-B826-4605-8A34-AF9B6476997D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4272062" y="3473141"/>
              <a:ext cx="308271" cy="102079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曲线 59">
              <a:extLst>
                <a:ext uri="{FF2B5EF4-FFF2-40B4-BE49-F238E27FC236}">
                  <a16:creationId xmlns:a16="http://schemas.microsoft.com/office/drawing/2014/main" id="{044322C3-5063-4606-9AC9-8C5683D3F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6573" y="3467867"/>
              <a:ext cx="308271" cy="102079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连接符: 曲线 60">
              <a:extLst>
                <a:ext uri="{FF2B5EF4-FFF2-40B4-BE49-F238E27FC236}">
                  <a16:creationId xmlns:a16="http://schemas.microsoft.com/office/drawing/2014/main" id="{92459CB6-9840-4F9F-8269-61152E204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107" y="3467638"/>
              <a:ext cx="308271" cy="102079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D61991E6-9483-440A-AF4B-09D33D5E9E2B}"/>
                </a:ext>
              </a:extLst>
            </p:cNvPr>
            <p:cNvCxnSpPr>
              <a:cxnSpLocks/>
            </p:cNvCxnSpPr>
            <p:nvPr/>
          </p:nvCxnSpPr>
          <p:spPr>
            <a:xfrm>
              <a:off x="5323479" y="3891513"/>
              <a:ext cx="1838" cy="448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2BF9D25-FBF9-4880-B3DF-0BAB26E3EEEF}"/>
                </a:ext>
              </a:extLst>
            </p:cNvPr>
            <p:cNvCxnSpPr>
              <a:cxnSpLocks/>
            </p:cNvCxnSpPr>
            <p:nvPr/>
          </p:nvCxnSpPr>
          <p:spPr>
            <a:xfrm>
              <a:off x="5947346" y="3891513"/>
              <a:ext cx="1838" cy="448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EC5D0D85-04A6-4F9D-B7E1-920E1FF5AEC5}"/>
                </a:ext>
              </a:extLst>
            </p:cNvPr>
            <p:cNvCxnSpPr>
              <a:cxnSpLocks/>
            </p:cNvCxnSpPr>
            <p:nvPr/>
          </p:nvCxnSpPr>
          <p:spPr>
            <a:xfrm>
              <a:off x="4730803" y="3898531"/>
              <a:ext cx="1838" cy="448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64164F32-2B13-46F3-BEA1-C354F0BC0686}"/>
                    </a:ext>
                  </a:extLst>
                </p:cNvPr>
                <p:cNvSpPr txBox="1"/>
                <p:nvPr/>
              </p:nvSpPr>
              <p:spPr>
                <a:xfrm>
                  <a:off x="4706977" y="4744744"/>
                  <a:ext cx="19883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64164F32-2B13-46F3-BEA1-C354F0BC0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977" y="4744744"/>
                  <a:ext cx="198837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05E6E79D-B2BC-437D-8729-79AFEDE50C09}"/>
                    </a:ext>
                  </a:extLst>
                </p:cNvPr>
                <p:cNvSpPr txBox="1"/>
                <p:nvPr/>
              </p:nvSpPr>
              <p:spPr>
                <a:xfrm>
                  <a:off x="5319873" y="4748670"/>
                  <a:ext cx="20313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05E6E79D-B2BC-437D-8729-79AFEDE50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9873" y="4748670"/>
                  <a:ext cx="203133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48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056D27E5-59E3-4100-96AE-3FA9C2B0252E}"/>
                    </a:ext>
                  </a:extLst>
                </p:cNvPr>
                <p:cNvSpPr txBox="1"/>
                <p:nvPr/>
              </p:nvSpPr>
              <p:spPr>
                <a:xfrm>
                  <a:off x="5831681" y="4744745"/>
                  <a:ext cx="366229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056D27E5-59E3-4100-96AE-3FA9C2B02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681" y="4744745"/>
                  <a:ext cx="366229" cy="1692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9EB1910F-2926-4F24-81A0-4CAF6656E1A9}"/>
              </a:ext>
            </a:extLst>
          </p:cNvPr>
          <p:cNvSpPr txBox="1"/>
          <p:nvPr/>
        </p:nvSpPr>
        <p:spPr>
          <a:xfrm>
            <a:off x="6216069" y="3288475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44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Motivation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81B2C7-3841-45C9-BC72-2D61CFDA2B22}"/>
              </a:ext>
            </a:extLst>
          </p:cNvPr>
          <p:cNvSpPr txBox="1"/>
          <p:nvPr/>
        </p:nvSpPr>
        <p:spPr>
          <a:xfrm>
            <a:off x="540327" y="1137459"/>
            <a:ext cx="481805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Methods dedicated for constrained sentence generation can only handle a specific kind of constraints.</a:t>
            </a:r>
          </a:p>
          <a:p>
            <a:pPr lvl="0"/>
            <a:r>
              <a:rPr lang="en-US" altLang="zh-CN" sz="2800" dirty="0"/>
              <a:t>     </a:t>
            </a:r>
            <a:r>
              <a:rPr lang="en-US" altLang="zh-CN" sz="2800" dirty="0">
                <a:solidFill>
                  <a:prstClr val="black"/>
                </a:solidFill>
              </a:rPr>
              <a:t>- </a:t>
            </a:r>
            <a:r>
              <a:rPr lang="en-US" altLang="zh-CN" sz="2000" dirty="0">
                <a:solidFill>
                  <a:prstClr val="black"/>
                </a:solidFill>
              </a:rPr>
              <a:t>Grid Beam Search(GBS)</a:t>
            </a:r>
            <a:r>
              <a:rPr lang="en-US" altLang="zh-CN" sz="2000" baseline="30000" dirty="0">
                <a:solidFill>
                  <a:prstClr val="black"/>
                </a:solidFill>
              </a:rPr>
              <a:t>1</a:t>
            </a:r>
          </a:p>
          <a:p>
            <a:pPr lvl="0"/>
            <a:r>
              <a:rPr lang="en-US" altLang="zh-CN" sz="2000" baseline="30000" dirty="0">
                <a:solidFill>
                  <a:prstClr val="black"/>
                </a:solidFill>
              </a:rPr>
              <a:t>          </a:t>
            </a:r>
            <a:r>
              <a:rPr lang="en-US" altLang="zh-CN" sz="2800" dirty="0">
                <a:solidFill>
                  <a:prstClr val="black"/>
                </a:solidFill>
              </a:rPr>
              <a:t>- </a:t>
            </a:r>
            <a:r>
              <a:rPr lang="en-US" altLang="zh-CN" sz="2000" dirty="0">
                <a:solidFill>
                  <a:prstClr val="black"/>
                </a:solidFill>
              </a:rPr>
              <a:t>Constrained Beam Search(CBS)</a:t>
            </a:r>
            <a:r>
              <a:rPr lang="en-US" altLang="zh-CN" sz="2000" baseline="30000" dirty="0">
                <a:solidFill>
                  <a:prstClr val="black"/>
                </a:solidFill>
              </a:rPr>
              <a:t>2</a:t>
            </a:r>
          </a:p>
          <a:p>
            <a:endParaRPr lang="en-US" altLang="zh-CN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86E28D-AB7E-4CD5-8DB9-AFC5B6D6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580" y="1027731"/>
            <a:ext cx="5639341" cy="34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7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Motivation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81B2C7-3841-45C9-BC72-2D61CFDA2B22}"/>
              </a:ext>
            </a:extLst>
          </p:cNvPr>
          <p:cNvSpPr txBox="1"/>
          <p:nvPr/>
        </p:nvSpPr>
        <p:spPr>
          <a:xfrm>
            <a:off x="540327" y="1137459"/>
            <a:ext cx="10711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Methods dedicated for constrained sentence generation can only handle a specific kind of constraints.</a:t>
            </a:r>
          </a:p>
          <a:p>
            <a:r>
              <a:rPr lang="en-US" altLang="zh-CN" sz="2400" dirty="0"/>
              <a:t>     - </a:t>
            </a:r>
            <a:r>
              <a:rPr lang="en-US" altLang="zh-CN" sz="2000" dirty="0"/>
              <a:t>VAE-SVG</a:t>
            </a:r>
            <a:r>
              <a:rPr lang="en-US" altLang="zh-CN" sz="2000" baseline="30000" dirty="0"/>
              <a:t>3</a:t>
            </a:r>
            <a:endParaRPr lang="en-US" altLang="zh-CN" baseline="30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279B7C-744D-4AC2-BBA5-F3B635BA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163" y="2337788"/>
            <a:ext cx="8933814" cy="35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66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Motivation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6" y="1137459"/>
            <a:ext cx="595204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/>
              <a:t>Current models don’t perform well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LSTM w/ </a:t>
            </a:r>
            <a:r>
              <a:rPr lang="en-US" altLang="zh-CN" sz="2400" dirty="0" err="1"/>
              <a:t>sep</a:t>
            </a:r>
            <a:r>
              <a:rPr lang="en-US" altLang="zh-CN" sz="2400" dirty="0"/>
              <a:t>-B/F</a:t>
            </a:r>
            <a:r>
              <a:rPr lang="en-US" altLang="zh-CN" sz="2400" baseline="30000" dirty="0"/>
              <a:t>4</a:t>
            </a:r>
            <a:r>
              <a:rPr lang="en-US" altLang="zh-CN" sz="2400" dirty="0"/>
              <a:t> generates </a:t>
            </a:r>
            <a:r>
              <a:rPr lang="en-US" altLang="zh-CN" sz="2400" b="1" dirty="0"/>
              <a:t>independent backward and forward </a:t>
            </a:r>
            <a:r>
              <a:rPr lang="en-US" altLang="zh-CN" sz="2400" dirty="0"/>
              <a:t>sequences from the given word.</a:t>
            </a:r>
          </a:p>
          <a:p>
            <a:pPr lvl="1"/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: demand -&gt; this is what it does in </a:t>
            </a:r>
            <a:r>
              <a:rPr lang="en-US" altLang="zh-CN" sz="2000" u="sng" dirty="0">
                <a:solidFill>
                  <a:schemeClr val="bg1">
                    <a:lumMod val="50000"/>
                  </a:schemeClr>
                </a:solidFill>
              </a:rPr>
              <a:t>demand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is very necessary .</a:t>
            </a:r>
          </a:p>
          <a:p>
            <a:pPr lvl="1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zh-CN" dirty="0"/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BCD68E1-8794-4EF5-BFCC-2724C56A8E1C}"/>
              </a:ext>
            </a:extLst>
          </p:cNvPr>
          <p:cNvGrpSpPr/>
          <p:nvPr/>
        </p:nvGrpSpPr>
        <p:grpSpPr>
          <a:xfrm>
            <a:off x="6814073" y="1264792"/>
            <a:ext cx="4054019" cy="2860622"/>
            <a:chOff x="7592196" y="935967"/>
            <a:chExt cx="3268942" cy="230665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E158FE-B4B7-4ED7-A864-F2D18232589F}"/>
                </a:ext>
              </a:extLst>
            </p:cNvPr>
            <p:cNvSpPr/>
            <p:nvPr/>
          </p:nvSpPr>
          <p:spPr>
            <a:xfrm>
              <a:off x="8577307" y="1703032"/>
              <a:ext cx="239697" cy="683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0DF774-ED0A-4493-9958-77AB9D65DF0B}"/>
                </a:ext>
              </a:extLst>
            </p:cNvPr>
            <p:cNvSpPr/>
            <p:nvPr/>
          </p:nvSpPr>
          <p:spPr>
            <a:xfrm>
              <a:off x="8087555" y="1703032"/>
              <a:ext cx="239697" cy="683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6116CC4-E5A4-48B8-8A05-353B9E257BAD}"/>
                </a:ext>
              </a:extLst>
            </p:cNvPr>
            <p:cNvSpPr/>
            <p:nvPr/>
          </p:nvSpPr>
          <p:spPr>
            <a:xfrm>
              <a:off x="9067059" y="1703032"/>
              <a:ext cx="239697" cy="683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773C78F-54BF-4512-A14C-DC4D371F1BE4}"/>
                </a:ext>
              </a:extLst>
            </p:cNvPr>
            <p:cNvSpPr/>
            <p:nvPr/>
          </p:nvSpPr>
          <p:spPr>
            <a:xfrm>
              <a:off x="10045078" y="1703032"/>
              <a:ext cx="239697" cy="683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BABF94A-3AEA-4FF6-9C54-0A8195B280CF}"/>
                </a:ext>
              </a:extLst>
            </p:cNvPr>
            <p:cNvSpPr/>
            <p:nvPr/>
          </p:nvSpPr>
          <p:spPr>
            <a:xfrm>
              <a:off x="9556811" y="1703032"/>
              <a:ext cx="239697" cy="683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EBDF7E1-CB47-4114-BFBF-AB9BABC5C7B8}"/>
                </a:ext>
              </a:extLst>
            </p:cNvPr>
            <p:cNvSpPr/>
            <p:nvPr/>
          </p:nvSpPr>
          <p:spPr>
            <a:xfrm>
              <a:off x="10533345" y="1703031"/>
              <a:ext cx="239697" cy="683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152EB23-5274-46BD-89F1-77D43C7092CE}"/>
                </a:ext>
              </a:extLst>
            </p:cNvPr>
            <p:cNvSpPr/>
            <p:nvPr/>
          </p:nvSpPr>
          <p:spPr>
            <a:xfrm>
              <a:off x="7597803" y="1703030"/>
              <a:ext cx="239697" cy="683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D8C9254-29A1-4B77-AAA5-EB2C2A4CAF82}"/>
                </a:ext>
              </a:extLst>
            </p:cNvPr>
            <p:cNvSpPr/>
            <p:nvPr/>
          </p:nvSpPr>
          <p:spPr>
            <a:xfrm>
              <a:off x="9068542" y="2748089"/>
              <a:ext cx="239696" cy="23969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FA2A3C50-8DCD-4EEB-A9B0-5FF1092CEF23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>
              <a:off x="9306756" y="2044823"/>
              <a:ext cx="2500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5BE09A87-6E9D-42E4-BE28-F80CC0A458C9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9796508" y="2044823"/>
              <a:ext cx="2485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74F8978-9CBD-4C24-BF38-4C0BE215A2B5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 flipV="1">
              <a:off x="10284775" y="2044822"/>
              <a:ext cx="24857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CF8CBE7-7991-414B-8C24-9EFCEFFC0750}"/>
                </a:ext>
              </a:extLst>
            </p:cNvPr>
            <p:cNvCxnSpPr>
              <a:cxnSpLocks/>
              <a:stCxn id="7" idx="1"/>
              <a:endCxn id="5" idx="3"/>
            </p:cNvCxnSpPr>
            <p:nvPr/>
          </p:nvCxnSpPr>
          <p:spPr>
            <a:xfrm flipH="1">
              <a:off x="8817004" y="2044823"/>
              <a:ext cx="2500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B64E0EC-3CE7-4AB8-9136-8DFD0E21ABB2}"/>
                </a:ext>
              </a:extLst>
            </p:cNvPr>
            <p:cNvCxnSpPr>
              <a:cxnSpLocks/>
              <a:stCxn id="5" idx="1"/>
              <a:endCxn id="6" idx="3"/>
            </p:cNvCxnSpPr>
            <p:nvPr/>
          </p:nvCxnSpPr>
          <p:spPr>
            <a:xfrm flipH="1">
              <a:off x="8327252" y="2044823"/>
              <a:ext cx="2500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F0D9C1F2-9E25-4AB0-863E-223597AA03C8}"/>
                </a:ext>
              </a:extLst>
            </p:cNvPr>
            <p:cNvCxnSpPr>
              <a:cxnSpLocks/>
              <a:stCxn id="6" idx="1"/>
              <a:endCxn id="11" idx="3"/>
            </p:cNvCxnSpPr>
            <p:nvPr/>
          </p:nvCxnSpPr>
          <p:spPr>
            <a:xfrm flipH="1" flipV="1">
              <a:off x="7837500" y="2044821"/>
              <a:ext cx="25005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AF8948C0-F5A4-4843-981C-58E281120D6F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9186908" y="2386613"/>
              <a:ext cx="1482" cy="36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9D0B573-A79F-46A1-B036-D8E4C8971F12}"/>
                </a:ext>
              </a:extLst>
            </p:cNvPr>
            <p:cNvSpPr/>
            <p:nvPr/>
          </p:nvSpPr>
          <p:spPr>
            <a:xfrm>
              <a:off x="9558294" y="2743652"/>
              <a:ext cx="239696" cy="23969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24172B6-7093-4A69-8710-73025E235C52}"/>
                </a:ext>
              </a:extLst>
            </p:cNvPr>
            <p:cNvSpPr/>
            <p:nvPr/>
          </p:nvSpPr>
          <p:spPr>
            <a:xfrm>
              <a:off x="10045078" y="2743652"/>
              <a:ext cx="239696" cy="23969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54F7E2F-99F4-43F1-A31E-0844CAC8F5D6}"/>
                </a:ext>
              </a:extLst>
            </p:cNvPr>
            <p:cNvSpPr/>
            <p:nvPr/>
          </p:nvSpPr>
          <p:spPr>
            <a:xfrm>
              <a:off x="10533346" y="2748089"/>
              <a:ext cx="239696" cy="23969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6435F1B-FAC9-44B6-92C8-9643E4E8064D}"/>
                </a:ext>
              </a:extLst>
            </p:cNvPr>
            <p:cNvSpPr/>
            <p:nvPr/>
          </p:nvSpPr>
          <p:spPr>
            <a:xfrm>
              <a:off x="8577307" y="2743652"/>
              <a:ext cx="239696" cy="23969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1E5E2E4-F138-40D5-AADE-151C9EEC89F3}"/>
                </a:ext>
              </a:extLst>
            </p:cNvPr>
            <p:cNvSpPr/>
            <p:nvPr/>
          </p:nvSpPr>
          <p:spPr>
            <a:xfrm>
              <a:off x="8086072" y="2748089"/>
              <a:ext cx="239696" cy="23969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5DDD122-C8DA-4C47-9E05-D8A837ED8F32}"/>
                </a:ext>
              </a:extLst>
            </p:cNvPr>
            <p:cNvSpPr/>
            <p:nvPr/>
          </p:nvSpPr>
          <p:spPr>
            <a:xfrm>
              <a:off x="7594837" y="2748089"/>
              <a:ext cx="239696" cy="23969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连接符: 曲线 45">
              <a:extLst>
                <a:ext uri="{FF2B5EF4-FFF2-40B4-BE49-F238E27FC236}">
                  <a16:creationId xmlns:a16="http://schemas.microsoft.com/office/drawing/2014/main" id="{8D37CE1C-FDB0-4B98-A1C2-C4472F7D4222}"/>
                </a:ext>
              </a:extLst>
            </p:cNvPr>
            <p:cNvCxnSpPr>
              <a:cxnSpLocks/>
              <a:stCxn id="12" idx="6"/>
              <a:endCxn id="9" idx="1"/>
            </p:cNvCxnSpPr>
            <p:nvPr/>
          </p:nvCxnSpPr>
          <p:spPr>
            <a:xfrm flipV="1">
              <a:off x="9308238" y="2044823"/>
              <a:ext cx="248573" cy="8231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曲线 64">
              <a:extLst>
                <a:ext uri="{FF2B5EF4-FFF2-40B4-BE49-F238E27FC236}">
                  <a16:creationId xmlns:a16="http://schemas.microsoft.com/office/drawing/2014/main" id="{473E38F6-FFC4-4C3B-AAC5-AE13F2920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7620" y="2040571"/>
              <a:ext cx="248573" cy="8231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连接符: 曲线 65">
              <a:extLst>
                <a:ext uri="{FF2B5EF4-FFF2-40B4-BE49-F238E27FC236}">
                  <a16:creationId xmlns:a16="http://schemas.microsoft.com/office/drawing/2014/main" id="{664620F2-084E-4C01-BC4C-01C77C1BA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5890" y="2040386"/>
              <a:ext cx="248573" cy="8231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曲线 66">
              <a:extLst>
                <a:ext uri="{FF2B5EF4-FFF2-40B4-BE49-F238E27FC236}">
                  <a16:creationId xmlns:a16="http://schemas.microsoft.com/office/drawing/2014/main" id="{DDDC9F06-5C0D-4337-A0BE-A03B77A7E80B}"/>
                </a:ext>
              </a:extLst>
            </p:cNvPr>
            <p:cNvCxnSpPr>
              <a:cxnSpLocks/>
              <a:stCxn id="12" idx="2"/>
              <a:endCxn id="5" idx="3"/>
            </p:cNvCxnSpPr>
            <p:nvPr/>
          </p:nvCxnSpPr>
          <p:spPr>
            <a:xfrm rot="10800000">
              <a:off x="8817004" y="2044823"/>
              <a:ext cx="251538" cy="8231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连接符: 曲线 70">
              <a:extLst>
                <a:ext uri="{FF2B5EF4-FFF2-40B4-BE49-F238E27FC236}">
                  <a16:creationId xmlns:a16="http://schemas.microsoft.com/office/drawing/2014/main" id="{074D8E96-CEA9-4971-B063-B339CC28EC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319102" y="2040386"/>
              <a:ext cx="251538" cy="8231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曲线 71">
              <a:extLst>
                <a:ext uri="{FF2B5EF4-FFF2-40B4-BE49-F238E27FC236}">
                  <a16:creationId xmlns:a16="http://schemas.microsoft.com/office/drawing/2014/main" id="{242713AE-0D20-4023-B8CF-CB0E12E9039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849341" y="2044823"/>
              <a:ext cx="251538" cy="8231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E6AB8823-C908-4E1B-ADF2-236990F2F58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044" y="2382176"/>
              <a:ext cx="1482" cy="36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87D69CF4-E951-4DAE-915C-F243F688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0659097" y="2382176"/>
              <a:ext cx="1482" cy="36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4CB0F895-65E0-4431-99BF-C52E39D926AD}"/>
                </a:ext>
              </a:extLst>
            </p:cNvPr>
            <p:cNvCxnSpPr>
              <a:cxnSpLocks/>
            </p:cNvCxnSpPr>
            <p:nvPr/>
          </p:nvCxnSpPr>
          <p:spPr>
            <a:xfrm>
              <a:off x="8698638" y="2382176"/>
              <a:ext cx="1482" cy="36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C6B25B0B-1A2F-4661-A3EB-E39E08BFBE38}"/>
                </a:ext>
              </a:extLst>
            </p:cNvPr>
            <p:cNvCxnSpPr>
              <a:cxnSpLocks/>
            </p:cNvCxnSpPr>
            <p:nvPr/>
          </p:nvCxnSpPr>
          <p:spPr>
            <a:xfrm>
              <a:off x="8212674" y="2391057"/>
              <a:ext cx="1482" cy="36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2192BA21-A21F-4DEF-9988-06E8A4ECDF6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68" y="2382176"/>
              <a:ext cx="1482" cy="36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C92C3455-0F81-457B-ADD3-7DE62C588DF8}"/>
                </a:ext>
              </a:extLst>
            </p:cNvPr>
            <p:cNvCxnSpPr>
              <a:cxnSpLocks/>
            </p:cNvCxnSpPr>
            <p:nvPr/>
          </p:nvCxnSpPr>
          <p:spPr>
            <a:xfrm>
              <a:off x="9678142" y="2387835"/>
              <a:ext cx="1482" cy="36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9E9A1BA2-A3E4-44CC-8DEA-38424B051BFA}"/>
                    </a:ext>
                  </a:extLst>
                </p:cNvPr>
                <p:cNvSpPr txBox="1"/>
                <p:nvPr/>
              </p:nvSpPr>
              <p:spPr>
                <a:xfrm>
                  <a:off x="9140065" y="3070174"/>
                  <a:ext cx="19133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9E9A1BA2-A3E4-44CC-8DEA-38424B051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065" y="3070174"/>
                  <a:ext cx="191334" cy="169277"/>
                </a:xfrm>
                <a:prstGeom prst="rect">
                  <a:avLst/>
                </a:prstGeom>
                <a:blipFill>
                  <a:blip r:embed="rId3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1DF45A15-C241-4CF4-86CC-6304211FCE77}"/>
                    </a:ext>
                  </a:extLst>
                </p:cNvPr>
                <p:cNvSpPr txBox="1"/>
                <p:nvPr/>
              </p:nvSpPr>
              <p:spPr>
                <a:xfrm>
                  <a:off x="7592196" y="3070176"/>
                  <a:ext cx="33028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1DF45A15-C241-4CF4-86CC-6304211FC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2196" y="3070176"/>
                  <a:ext cx="330283" cy="1692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868E6C26-9F6B-4E7F-BA44-197DD5A9DE70}"/>
                    </a:ext>
                  </a:extLst>
                </p:cNvPr>
                <p:cNvSpPr txBox="1"/>
                <p:nvPr/>
              </p:nvSpPr>
              <p:spPr>
                <a:xfrm>
                  <a:off x="9573955" y="3070175"/>
                  <a:ext cx="33028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868E6C26-9F6B-4E7F-BA44-197DD5A9D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3955" y="3070175"/>
                  <a:ext cx="330283" cy="1692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D6405B70-B605-4B14-8733-CFE19D26D623}"/>
                    </a:ext>
                  </a:extLst>
                </p:cNvPr>
                <p:cNvSpPr txBox="1"/>
                <p:nvPr/>
              </p:nvSpPr>
              <p:spPr>
                <a:xfrm>
                  <a:off x="10069893" y="3073341"/>
                  <a:ext cx="33028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D6405B70-B605-4B14-8733-CFE19D26D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893" y="3073341"/>
                  <a:ext cx="330283" cy="1692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A7A0DF5E-5922-415D-8F73-8035008B5EE8}"/>
                    </a:ext>
                  </a:extLst>
                </p:cNvPr>
                <p:cNvSpPr txBox="1"/>
                <p:nvPr/>
              </p:nvSpPr>
              <p:spPr>
                <a:xfrm>
                  <a:off x="10565831" y="3070176"/>
                  <a:ext cx="295307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A7A0DF5E-5922-415D-8F73-8035008B5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5831" y="3070176"/>
                  <a:ext cx="295307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EF5B6094-2411-43AF-8BB2-818117472105}"/>
                    </a:ext>
                  </a:extLst>
                </p:cNvPr>
                <p:cNvSpPr txBox="1"/>
                <p:nvPr/>
              </p:nvSpPr>
              <p:spPr>
                <a:xfrm>
                  <a:off x="8100879" y="3072262"/>
                  <a:ext cx="33028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EF5B6094-2411-43AF-8BB2-818117472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879" y="3072262"/>
                  <a:ext cx="330283" cy="1692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E326DF32-22CC-4DCC-9DAE-D9D5D0353D30}"/>
                    </a:ext>
                  </a:extLst>
                </p:cNvPr>
                <p:cNvSpPr txBox="1"/>
                <p:nvPr/>
              </p:nvSpPr>
              <p:spPr>
                <a:xfrm>
                  <a:off x="8567227" y="3072808"/>
                  <a:ext cx="33028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E326DF32-22CC-4DCC-9DAE-D9D5D0353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7227" y="3072808"/>
                  <a:ext cx="330283" cy="1692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箭头: 左 85">
              <a:extLst>
                <a:ext uri="{FF2B5EF4-FFF2-40B4-BE49-F238E27FC236}">
                  <a16:creationId xmlns:a16="http://schemas.microsoft.com/office/drawing/2014/main" id="{B22D14BA-3D90-4AB3-8EFD-B667FB881D04}"/>
                </a:ext>
              </a:extLst>
            </p:cNvPr>
            <p:cNvSpPr/>
            <p:nvPr/>
          </p:nvSpPr>
          <p:spPr>
            <a:xfrm>
              <a:off x="7827867" y="1214323"/>
              <a:ext cx="982470" cy="279392"/>
            </a:xfrm>
            <a:prstGeom prst="lef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箭头: 左 86">
              <a:extLst>
                <a:ext uri="{FF2B5EF4-FFF2-40B4-BE49-F238E27FC236}">
                  <a16:creationId xmlns:a16="http://schemas.microsoft.com/office/drawing/2014/main" id="{BB21D909-12B9-466B-8CE7-14D22EA84589}"/>
                </a:ext>
              </a:extLst>
            </p:cNvPr>
            <p:cNvSpPr/>
            <p:nvPr/>
          </p:nvSpPr>
          <p:spPr>
            <a:xfrm rot="10800000">
              <a:off x="9559188" y="1206295"/>
              <a:ext cx="982470" cy="279392"/>
            </a:xfrm>
            <a:prstGeom prst="lef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06DE01A-AB5E-4980-A1DD-708B1E07360E}"/>
                </a:ext>
              </a:extLst>
            </p:cNvPr>
            <p:cNvSpPr txBox="1"/>
            <p:nvPr/>
          </p:nvSpPr>
          <p:spPr>
            <a:xfrm>
              <a:off x="7908373" y="935968"/>
              <a:ext cx="989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Backward</a:t>
              </a:r>
              <a:endParaRPr lang="zh-CN" altLang="en-US" sz="1200" dirty="0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F761B09D-A5B5-481F-A8AD-A003F3BBCB6C}"/>
                </a:ext>
              </a:extLst>
            </p:cNvPr>
            <p:cNvSpPr txBox="1"/>
            <p:nvPr/>
          </p:nvSpPr>
          <p:spPr>
            <a:xfrm>
              <a:off x="9576694" y="935967"/>
              <a:ext cx="989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Forward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147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143" y="675794"/>
            <a:ext cx="2697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Motivation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6279B-10CB-421A-AC99-7E72E4F86DE4}"/>
              </a:ext>
            </a:extLst>
          </p:cNvPr>
          <p:cNvSpPr txBox="1"/>
          <p:nvPr/>
        </p:nvSpPr>
        <p:spPr>
          <a:xfrm>
            <a:off x="540327" y="1137459"/>
            <a:ext cx="5801479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/>
              <a:t>Current models don’t perform 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LSTM w/ </a:t>
            </a:r>
            <a:r>
              <a:rPr lang="en-US" altLang="zh-CN" sz="2400" dirty="0" err="1"/>
              <a:t>asyn</a:t>
            </a:r>
            <a:r>
              <a:rPr lang="en-US" altLang="zh-CN" sz="2400" dirty="0"/>
              <a:t>-B/F</a:t>
            </a:r>
            <a:r>
              <a:rPr lang="en-US" altLang="zh-CN" sz="2400" baseline="30000" dirty="0"/>
              <a:t>4</a:t>
            </a:r>
            <a:r>
              <a:rPr lang="en-US" altLang="zh-CN" sz="2400" dirty="0"/>
              <a:t> </a:t>
            </a:r>
            <a:r>
              <a:rPr lang="en-US" altLang="zh-CN" sz="2400" b="1" dirty="0"/>
              <a:t>first generates the first half of a sentence and then generates another half</a:t>
            </a:r>
            <a:r>
              <a:rPr lang="en-US" altLang="zh-CN" sz="2400" dirty="0"/>
              <a:t> conditioned on the first half.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: player -&gt; The best name of the </a:t>
            </a:r>
            <a:r>
              <a:rPr lang="en-US" altLang="zh-CN" sz="2000" u="sng" dirty="0">
                <a:solidFill>
                  <a:schemeClr val="bg1">
                    <a:lumMod val="50000"/>
                  </a:schemeClr>
                </a:solidFill>
              </a:rPr>
              <a:t>player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is not making a year .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EEA8EE-E3A2-4837-8270-CC37091F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83" y="1224976"/>
            <a:ext cx="446442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05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2301</Words>
  <Application>Microsoft Office PowerPoint</Application>
  <PresentationFormat>宽屏</PresentationFormat>
  <Paragraphs>321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PingFang SC</vt:lpstr>
      <vt:lpstr>PingFang SC Medium</vt:lpstr>
      <vt:lpstr>等线</vt:lpstr>
      <vt:lpstr>等线 Light</vt:lpstr>
      <vt:lpstr>Arial</vt:lpstr>
      <vt:lpstr>Calibri</vt:lpstr>
      <vt:lpstr>Cambria Math</vt:lpstr>
      <vt:lpstr>Times New Roman</vt:lpstr>
      <vt:lpstr>Wingdings</vt:lpstr>
      <vt:lpstr>Office 主题​​</vt:lpstr>
      <vt:lpstr>PDF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CGMH</dc:title>
  <dc:creator>NING MIAO</dc:creator>
  <cp:lastModifiedBy>admin</cp:lastModifiedBy>
  <cp:revision>78</cp:revision>
  <dcterms:created xsi:type="dcterms:W3CDTF">2018-08-21T09:21:47Z</dcterms:created>
  <dcterms:modified xsi:type="dcterms:W3CDTF">2018-11-13T17:04:33Z</dcterms:modified>
</cp:coreProperties>
</file>